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1"/>
    <p:sldMasterId id="2147483698" r:id="rId2"/>
  </p:sldMasterIdLst>
  <p:notesMasterIdLst>
    <p:notesMasterId r:id="rId88"/>
  </p:notesMasterIdLst>
  <p:sldIdLst>
    <p:sldId id="644" r:id="rId3"/>
    <p:sldId id="657" r:id="rId4"/>
    <p:sldId id="679" r:id="rId5"/>
    <p:sldId id="638" r:id="rId6"/>
    <p:sldId id="633" r:id="rId7"/>
    <p:sldId id="634" r:id="rId8"/>
    <p:sldId id="666" r:id="rId9"/>
    <p:sldId id="636" r:id="rId10"/>
    <p:sldId id="497" r:id="rId11"/>
    <p:sldId id="660" r:id="rId12"/>
    <p:sldId id="658" r:id="rId13"/>
    <p:sldId id="570" r:id="rId14"/>
    <p:sldId id="597" r:id="rId15"/>
    <p:sldId id="598" r:id="rId16"/>
    <p:sldId id="572" r:id="rId17"/>
    <p:sldId id="613" r:id="rId18"/>
    <p:sldId id="617" r:id="rId19"/>
    <p:sldId id="573" r:id="rId20"/>
    <p:sldId id="618" r:id="rId21"/>
    <p:sldId id="619" r:id="rId22"/>
    <p:sldId id="659" r:id="rId23"/>
    <p:sldId id="620" r:id="rId24"/>
    <p:sldId id="632" r:id="rId25"/>
    <p:sldId id="574" r:id="rId26"/>
    <p:sldId id="667" r:id="rId27"/>
    <p:sldId id="600" r:id="rId28"/>
    <p:sldId id="601" r:id="rId29"/>
    <p:sldId id="602" r:id="rId30"/>
    <p:sldId id="603" r:id="rId31"/>
    <p:sldId id="590" r:id="rId32"/>
    <p:sldId id="576" r:id="rId33"/>
    <p:sldId id="592" r:id="rId34"/>
    <p:sldId id="593" r:id="rId35"/>
    <p:sldId id="591" r:id="rId36"/>
    <p:sldId id="577" r:id="rId37"/>
    <p:sldId id="589" r:id="rId38"/>
    <p:sldId id="594" r:id="rId39"/>
    <p:sldId id="639" r:id="rId40"/>
    <p:sldId id="640" r:id="rId41"/>
    <p:sldId id="596" r:id="rId42"/>
    <p:sldId id="664" r:id="rId43"/>
    <p:sldId id="595" r:id="rId44"/>
    <p:sldId id="604" r:id="rId45"/>
    <p:sldId id="578" r:id="rId46"/>
    <p:sldId id="588" r:id="rId47"/>
    <p:sldId id="631" r:id="rId48"/>
    <p:sldId id="621" r:id="rId49"/>
    <p:sldId id="575" r:id="rId50"/>
    <p:sldId id="585" r:id="rId51"/>
    <p:sldId id="622" r:id="rId52"/>
    <p:sldId id="580" r:id="rId53"/>
    <p:sldId id="581" r:id="rId54"/>
    <p:sldId id="579" r:id="rId55"/>
    <p:sldId id="587" r:id="rId56"/>
    <p:sldId id="582" r:id="rId57"/>
    <p:sldId id="610" r:id="rId58"/>
    <p:sldId id="583" r:id="rId59"/>
    <p:sldId id="611" r:id="rId60"/>
    <p:sldId id="584" r:id="rId61"/>
    <p:sldId id="627" r:id="rId62"/>
    <p:sldId id="626" r:id="rId63"/>
    <p:sldId id="614" r:id="rId64"/>
    <p:sldId id="650" r:id="rId65"/>
    <p:sldId id="651" r:id="rId66"/>
    <p:sldId id="652" r:id="rId67"/>
    <p:sldId id="653" r:id="rId68"/>
    <p:sldId id="654" r:id="rId69"/>
    <p:sldId id="665" r:id="rId70"/>
    <p:sldId id="628" r:id="rId71"/>
    <p:sldId id="629" r:id="rId72"/>
    <p:sldId id="655" r:id="rId73"/>
    <p:sldId id="630" r:id="rId74"/>
    <p:sldId id="609" r:id="rId75"/>
    <p:sldId id="599" r:id="rId76"/>
    <p:sldId id="513" r:id="rId77"/>
    <p:sldId id="663" r:id="rId78"/>
    <p:sldId id="649" r:id="rId79"/>
    <p:sldId id="661" r:id="rId80"/>
    <p:sldId id="662" r:id="rId81"/>
    <p:sldId id="623" r:id="rId82"/>
    <p:sldId id="586" r:id="rId83"/>
    <p:sldId id="569" r:id="rId84"/>
    <p:sldId id="624" r:id="rId85"/>
    <p:sldId id="656" r:id="rId86"/>
    <p:sldId id="625" r:id="rId87"/>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86816" autoAdjust="0"/>
  </p:normalViewPr>
  <p:slideViewPr>
    <p:cSldViewPr snapToGrid="0" snapToObjects="1">
      <p:cViewPr varScale="1">
        <p:scale>
          <a:sx n="96" d="100"/>
          <a:sy n="96" d="100"/>
        </p:scale>
        <p:origin x="274" y="58"/>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slide" Target="slides/slide85.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notesMaster" Target="notesMasters/notes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D6BE4AF1-3D3A-49AE-9168-4815BCF6F2E1}"/>
    <pc:docChg chg="addSld delSld modSld">
      <pc:chgData name="Lucas Jellema" userId="7e183fbb-84e0-44b3-9b03-0792bc8d162b" providerId="ADAL" clId="{D6BE4AF1-3D3A-49AE-9168-4815BCF6F2E1}" dt="2018-11-20T19:57:30.994" v="23" actId="1036"/>
      <pc:docMkLst>
        <pc:docMk/>
      </pc:docMkLst>
      <pc:sldChg chg="modSp">
        <pc:chgData name="Lucas Jellema" userId="7e183fbb-84e0-44b3-9b03-0792bc8d162b" providerId="ADAL" clId="{D6BE4AF1-3D3A-49AE-9168-4815BCF6F2E1}" dt="2018-11-20T19:56:57.176" v="0" actId="1036"/>
        <pc:sldMkLst>
          <pc:docMk/>
          <pc:sldMk cId="382961870" sldId="644"/>
        </pc:sldMkLst>
        <pc:spChg chg="mod">
          <ac:chgData name="Lucas Jellema" userId="7e183fbb-84e0-44b3-9b03-0792bc8d162b" providerId="ADAL" clId="{D6BE4AF1-3D3A-49AE-9168-4815BCF6F2E1}" dt="2018-11-20T19:56:57.176" v="0" actId="1036"/>
          <ac:spMkLst>
            <pc:docMk/>
            <pc:sldMk cId="382961870" sldId="644"/>
            <ac:spMk id="48" creationId="{00000000-0000-0000-0000-000000000000}"/>
          </ac:spMkLst>
        </pc:spChg>
      </pc:sldChg>
      <pc:sldChg chg="modSp">
        <pc:chgData name="Lucas Jellema" userId="7e183fbb-84e0-44b3-9b03-0792bc8d162b" providerId="ADAL" clId="{D6BE4AF1-3D3A-49AE-9168-4815BCF6F2E1}" dt="2018-11-20T19:57:30.994" v="23" actId="1036"/>
        <pc:sldMkLst>
          <pc:docMk/>
          <pc:sldMk cId="3429575784" sldId="656"/>
        </pc:sldMkLst>
        <pc:spChg chg="mod">
          <ac:chgData name="Lucas Jellema" userId="7e183fbb-84e0-44b3-9b03-0792bc8d162b" providerId="ADAL" clId="{D6BE4AF1-3D3A-49AE-9168-4815BCF6F2E1}" dt="2018-11-20T19:57:26.688" v="14" actId="20577"/>
          <ac:spMkLst>
            <pc:docMk/>
            <pc:sldMk cId="3429575784" sldId="656"/>
            <ac:spMk id="9" creationId="{00000000-0000-0000-0000-000000000000}"/>
          </ac:spMkLst>
        </pc:spChg>
        <pc:picChg chg="mod">
          <ac:chgData name="Lucas Jellema" userId="7e183fbb-84e0-44b3-9b03-0792bc8d162b" providerId="ADAL" clId="{D6BE4AF1-3D3A-49AE-9168-4815BCF6F2E1}" dt="2018-11-20T19:57:30.994" v="23" actId="1036"/>
          <ac:picMkLst>
            <pc:docMk/>
            <pc:sldMk cId="3429575784" sldId="656"/>
            <ac:picMk id="11" creationId="{B77CE03D-4AC9-4E62-A218-71D891142DC4}"/>
          </ac:picMkLst>
        </pc:picChg>
      </pc:sldChg>
      <pc:sldChg chg="del">
        <pc:chgData name="Lucas Jellema" userId="7e183fbb-84e0-44b3-9b03-0792bc8d162b" providerId="ADAL" clId="{D6BE4AF1-3D3A-49AE-9168-4815BCF6F2E1}" dt="2018-11-20T19:57:09.875" v="2" actId="2696"/>
        <pc:sldMkLst>
          <pc:docMk/>
          <pc:sldMk cId="97991063" sldId="669"/>
        </pc:sldMkLst>
      </pc:sldChg>
      <pc:sldChg chg="add">
        <pc:chgData name="Lucas Jellema" userId="7e183fbb-84e0-44b3-9b03-0792bc8d162b" providerId="ADAL" clId="{D6BE4AF1-3D3A-49AE-9168-4815BCF6F2E1}" dt="2018-11-20T19:57:07.449" v="1" actId="1036"/>
        <pc:sldMkLst>
          <pc:docMk/>
          <pc:sldMk cId="2517134930" sldId="679"/>
        </pc:sldMkLst>
      </pc:sldChg>
    </pc:docChg>
  </pc:docChgLst>
  <pc:docChgLst>
    <pc:chgData name="Lucas Jellema" userId="7e183fbb-84e0-44b3-9b03-0792bc8d162b" providerId="ADAL" clId="{ED7162CD-7DDB-4B8B-A269-B1DEF8911079}"/>
    <pc:docChg chg="modSld">
      <pc:chgData name="Lucas Jellema" userId="7e183fbb-84e0-44b3-9b03-0792bc8d162b" providerId="ADAL" clId="{ED7162CD-7DDB-4B8B-A269-B1DEF8911079}" dt="2018-11-21T03:34:03.567" v="0"/>
      <pc:docMkLst>
        <pc:docMk/>
      </pc:docMkLst>
      <pc:sldChg chg="modTransition">
        <pc:chgData name="Lucas Jellema" userId="7e183fbb-84e0-44b3-9b03-0792bc8d162b" providerId="ADAL" clId="{ED7162CD-7DDB-4B8B-A269-B1DEF8911079}" dt="2018-11-21T03:34:03.567" v="0"/>
        <pc:sldMkLst>
          <pc:docMk/>
          <pc:sldMk cId="1891389257" sldId="617"/>
        </pc:sldMkLst>
      </pc:sldChg>
    </pc:docChg>
  </pc:docChgLst>
</pc:chgInfo>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1" Type="http://schemas.openxmlformats.org/officeDocument/2006/relationships/package" Target="../embeddings/Microsoft_Excel_Worksheet1.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title>
    <c:autoTitleDeleted val="0"/>
    <c:plotArea>
      <c:layout>
        <c:manualLayout>
          <c:layoutTarget val="inner"/>
          <c:xMode val="edge"/>
          <c:yMode val="edge"/>
          <c:x val="5.5385512852733174E-2"/>
          <c:y val="0.12426332994028569"/>
          <c:w val="0.8121549627050082"/>
          <c:h val="0.80617487183468906"/>
        </c:manualLayout>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1104534</c:v>
                </c:pt>
                <c:pt idx="1">
                  <c:v>631148</c:v>
                </c:pt>
                <c:pt idx="2">
                  <c:v>-3</c:v>
                </c:pt>
                <c:pt idx="3">
                  <c:v>1262300</c:v>
                </c:pt>
                <c:pt idx="4">
                  <c:v>473382</c:v>
                </c:pt>
                <c:pt idx="5">
                  <c:v>788914</c:v>
                </c:pt>
                <c:pt idx="6">
                  <c:v>157762</c:v>
                </c:pt>
                <c:pt idx="7">
                  <c:v>946681</c:v>
                </c:pt>
                <c:pt idx="8">
                  <c:v>-31539</c:v>
                </c:pt>
                <c:pt idx="9">
                  <c:v>315529</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CDFE-4503-B86D-5C31D5D388C4}"/>
            </c:ext>
          </c:extLst>
        </c:ser>
        <c:dLbls>
          <c:showLegendKey val="0"/>
          <c:showVal val="0"/>
          <c:showCatName val="0"/>
          <c:showSerName val="0"/>
          <c:showPercent val="0"/>
          <c:showBubbleSize val="0"/>
        </c:dLbls>
        <c:axId val="46430400"/>
        <c:axId val="46430976"/>
      </c:scatterChart>
      <c:valAx>
        <c:axId val="46430400"/>
        <c:scaling>
          <c:orientation val="minMax"/>
        </c:scaling>
        <c:delete val="0"/>
        <c:axPos val="b"/>
        <c:numFmt formatCode="General" sourceLinked="1"/>
        <c:majorTickMark val="out"/>
        <c:minorTickMark val="none"/>
        <c:tickLblPos val="nextTo"/>
        <c:crossAx val="46430976"/>
        <c:crosses val="autoZero"/>
        <c:crossBetween val="midCat"/>
      </c:valAx>
      <c:valAx>
        <c:axId val="46430976"/>
        <c:scaling>
          <c:orientation val="minMax"/>
        </c:scaling>
        <c:delete val="0"/>
        <c:axPos val="l"/>
        <c:majorGridlines/>
        <c:numFmt formatCode="General" sourceLinked="1"/>
        <c:majorTickMark val="out"/>
        <c:minorTickMark val="none"/>
        <c:tickLblPos val="nextTo"/>
        <c:crossAx val="46430400"/>
        <c:crosses val="autoZero"/>
        <c:crossBetween val="midCat"/>
      </c:valAx>
      <c:spPr>
        <a:solidFill>
          <a:schemeClr val="bg1"/>
        </a:solidFill>
      </c:spPr>
    </c:plotArea>
    <c:legend>
      <c:legendPos val="r"/>
      <c:overlay val="0"/>
    </c:legend>
    <c:plotVisOnly val="1"/>
    <c:dispBlanksAs val="gap"/>
    <c:showDLblsOverMax val="0"/>
  </c:chart>
  <c:spPr>
    <a:solidFill>
      <a:schemeClr val="bg1"/>
    </a:solidFill>
  </c:spPr>
  <c:txPr>
    <a:bodyPr/>
    <a:lstStyle/>
    <a:p>
      <a:pPr>
        <a:defRPr sz="1800"/>
      </a:pPr>
      <a:endParaRPr lang="en-NL"/>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a:t>Age of Lucas Jellema vs Year</a:t>
            </a:r>
          </a:p>
        </c:rich>
      </c:tx>
      <c:overlay val="0"/>
    </c:title>
    <c:autoTitleDeleted val="0"/>
    <c:plotArea>
      <c:layout/>
      <c:scatterChart>
        <c:scatterStyle val="lineMarker"/>
        <c:varyColors val="0"/>
        <c:ser>
          <c:idx val="0"/>
          <c:order val="0"/>
          <c:tx>
            <c:strRef>
              <c:f>Sheet1!$B$1</c:f>
              <c:strCache>
                <c:ptCount val="1"/>
                <c:pt idx="0">
                  <c:v>Y-Values</c:v>
                </c:pt>
              </c:strCache>
            </c:strRef>
          </c:tx>
          <c:spPr>
            <a:ln w="28575">
              <a:noFill/>
            </a:ln>
          </c:spPr>
          <c:xVal>
            <c:numRef>
              <c:f>Sheet1!$A$2:$A$11</c:f>
              <c:numCache>
                <c:formatCode>General</c:formatCode>
                <c:ptCount val="10"/>
                <c:pt idx="0">
                  <c:v>2005</c:v>
                </c:pt>
                <c:pt idx="1">
                  <c:v>1990</c:v>
                </c:pt>
                <c:pt idx="2">
                  <c:v>1970</c:v>
                </c:pt>
                <c:pt idx="3">
                  <c:v>2010</c:v>
                </c:pt>
                <c:pt idx="4">
                  <c:v>1985</c:v>
                </c:pt>
                <c:pt idx="5">
                  <c:v>1995</c:v>
                </c:pt>
                <c:pt idx="6">
                  <c:v>1975</c:v>
                </c:pt>
                <c:pt idx="7">
                  <c:v>2000</c:v>
                </c:pt>
                <c:pt idx="8">
                  <c:v>1969</c:v>
                </c:pt>
                <c:pt idx="9">
                  <c:v>1980</c:v>
                </c:pt>
              </c:numCache>
            </c:numRef>
          </c:xVal>
          <c:yVal>
            <c:numRef>
              <c:f>Sheet1!$B$2:$B$11</c:f>
              <c:numCache>
                <c:formatCode>General</c:formatCode>
                <c:ptCount val="10"/>
                <c:pt idx="0">
                  <c:v>36</c:v>
                </c:pt>
                <c:pt idx="1">
                  <c:v>21</c:v>
                </c:pt>
                <c:pt idx="2">
                  <c:v>1</c:v>
                </c:pt>
                <c:pt idx="3">
                  <c:v>41</c:v>
                </c:pt>
                <c:pt idx="4">
                  <c:v>16</c:v>
                </c:pt>
                <c:pt idx="5">
                  <c:v>26</c:v>
                </c:pt>
                <c:pt idx="6">
                  <c:v>6</c:v>
                </c:pt>
                <c:pt idx="7">
                  <c:v>31</c:v>
                </c:pt>
                <c:pt idx="8">
                  <c:v>0</c:v>
                </c:pt>
                <c:pt idx="9">
                  <c:v>11</c:v>
                </c:pt>
              </c:numCache>
            </c:numRef>
          </c:yVal>
          <c:smooth val="0"/>
          <c:extLst>
            <c:ext xmlns:c16="http://schemas.microsoft.com/office/drawing/2014/chart" uri="{C3380CC4-5D6E-409C-BE32-E72D297353CC}">
              <c16:uniqueId val="{00000000-9878-45A8-8C59-950CB9D9BAE1}"/>
            </c:ext>
          </c:extLst>
        </c:ser>
        <c:dLbls>
          <c:showLegendKey val="0"/>
          <c:showVal val="0"/>
          <c:showCatName val="0"/>
          <c:showSerName val="0"/>
          <c:showPercent val="0"/>
          <c:showBubbleSize val="0"/>
        </c:dLbls>
        <c:axId val="46449792"/>
        <c:axId val="46450944"/>
      </c:scatterChart>
      <c:valAx>
        <c:axId val="46449792"/>
        <c:scaling>
          <c:orientation val="minMax"/>
        </c:scaling>
        <c:delete val="0"/>
        <c:axPos val="b"/>
        <c:numFmt formatCode="General" sourceLinked="1"/>
        <c:majorTickMark val="out"/>
        <c:minorTickMark val="none"/>
        <c:tickLblPos val="nextTo"/>
        <c:crossAx val="46450944"/>
        <c:crosses val="autoZero"/>
        <c:crossBetween val="midCat"/>
      </c:valAx>
      <c:valAx>
        <c:axId val="46450944"/>
        <c:scaling>
          <c:orientation val="minMax"/>
        </c:scaling>
        <c:delete val="0"/>
        <c:axPos val="l"/>
        <c:majorGridlines/>
        <c:numFmt formatCode="General" sourceLinked="1"/>
        <c:majorTickMark val="out"/>
        <c:minorTickMark val="none"/>
        <c:tickLblPos val="nextTo"/>
        <c:crossAx val="46449792"/>
        <c:crosses val="autoZero"/>
        <c:crossBetween val="midCat"/>
      </c:valAx>
    </c:plotArea>
    <c:legend>
      <c:legendPos val="r"/>
      <c:overlay val="0"/>
    </c:legend>
    <c:plotVisOnly val="1"/>
    <c:dispBlanksAs val="gap"/>
    <c:showDLblsOverMax val="0"/>
  </c:chart>
  <c:spPr>
    <a:solidFill>
      <a:schemeClr val="bg1"/>
    </a:solidFill>
  </c:spPr>
  <c:txPr>
    <a:bodyPr/>
    <a:lstStyle/>
    <a:p>
      <a:pPr>
        <a:defRPr sz="1800"/>
      </a:pPr>
      <a:endParaRPr lang="en-NL"/>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21-11-2018</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deeplearning4j.org/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cbs.nl/nl-nl/onze-diensten/open-data" TargetMode="External"/><Relationship Id="rId2" Type="http://schemas.openxmlformats.org/officeDocument/2006/relationships/slide" Target="../slides/slide53.xml"/><Relationship Id="rId1" Type="http://schemas.openxmlformats.org/officeDocument/2006/relationships/notesMaster" Target="../notesMasters/notesMaster1.xml"/><Relationship Id="rId6" Type="http://schemas.openxmlformats.org/officeDocument/2006/relationships/hyperlink" Target="https://www.kaggle.com/datasets" TargetMode="External"/><Relationship Id="rId5" Type="http://schemas.openxmlformats.org/officeDocument/2006/relationships/hyperlink" Target="http://www.image-net.org/" TargetMode="External"/><Relationship Id="rId4" Type="http://schemas.openxmlformats.org/officeDocument/2006/relationships/hyperlink" Target="https://github.com/openimages/dataset" TargetMode="External"/><Relationship Id="rId9" Type="http://schemas.openxmlformats.org/officeDocument/2006/relationships/hyperlink" Target="https://open-data.europa.eu/"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www.cbs.nl/nl-nl/onze-diensten/open-data" TargetMode="External"/><Relationship Id="rId3" Type="http://schemas.openxmlformats.org/officeDocument/2006/relationships/hyperlink" Target="https://research.google.com/audioset/" TargetMode="External"/><Relationship Id="rId7" Type="http://schemas.openxmlformats.org/officeDocument/2006/relationships/hyperlink" Target="https://www.kaggle.com/datasets" TargetMode="External"/><Relationship Id="rId2" Type="http://schemas.openxmlformats.org/officeDocument/2006/relationships/slide" Target="../slides/slide54.xml"/><Relationship Id="rId1" Type="http://schemas.openxmlformats.org/officeDocument/2006/relationships/notesMaster" Target="../notesMasters/notesMaster1.xml"/><Relationship Id="rId6" Type="http://schemas.openxmlformats.org/officeDocument/2006/relationships/hyperlink" Target="http://files.grouplens.org/datasets/movielens/ml-latest-small-README.html" TargetMode="External"/><Relationship Id="rId5" Type="http://schemas.openxmlformats.org/officeDocument/2006/relationships/hyperlink" Target="http://www.image-net.org/" TargetMode="External"/><Relationship Id="rId10" Type="http://schemas.openxmlformats.org/officeDocument/2006/relationships/hyperlink" Target="https://open-data.europa.eu/" TargetMode="External"/><Relationship Id="rId4" Type="http://schemas.openxmlformats.org/officeDocument/2006/relationships/hyperlink" Target="https://github.com/openimages/dataset" TargetMode="External"/><Relationship Id="rId9" Type="http://schemas.openxmlformats.org/officeDocument/2006/relationships/hyperlink" Target="https://deeplearning4j.org/opendata"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5879250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40</a:t>
            </a:fld>
            <a:endParaRPr lang="en-US"/>
          </a:p>
        </p:txBody>
      </p:sp>
    </p:spTree>
    <p:extLst>
      <p:ext uri="{BB962C8B-B14F-4D97-AF65-F5344CB8AC3E}">
        <p14:creationId xmlns:p14="http://schemas.microsoft.com/office/powerpoint/2010/main" val="13829156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42</a:t>
            </a:fld>
            <a:endParaRPr lang="en-US"/>
          </a:p>
        </p:txBody>
      </p:sp>
    </p:spTree>
    <p:extLst>
      <p:ext uri="{BB962C8B-B14F-4D97-AF65-F5344CB8AC3E}">
        <p14:creationId xmlns:p14="http://schemas.microsoft.com/office/powerpoint/2010/main" val="358108188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https://www.slideshare.net/AshishBansal17/tensorflow-vs-mxnet</a:t>
            </a:r>
          </a:p>
        </p:txBody>
      </p:sp>
      <p:sp>
        <p:nvSpPr>
          <p:cNvPr id="4" name="Slide Number Placeholder 3"/>
          <p:cNvSpPr>
            <a:spLocks noGrp="1"/>
          </p:cNvSpPr>
          <p:nvPr>
            <p:ph type="sldNum" sz="quarter" idx="10"/>
          </p:nvPr>
        </p:nvSpPr>
        <p:spPr/>
        <p:txBody>
          <a:bodyPr/>
          <a:lstStyle/>
          <a:p>
            <a:fld id="{EAA20E25-4B01-4578-9E45-4B0060BAC382}" type="slidenum">
              <a:rPr lang="nl-NL" smtClean="0"/>
              <a:t>50</a:t>
            </a:fld>
            <a:endParaRPr lang="nl-NL"/>
          </a:p>
        </p:txBody>
      </p:sp>
    </p:spTree>
    <p:extLst>
      <p:ext uri="{BB962C8B-B14F-4D97-AF65-F5344CB8AC3E}">
        <p14:creationId xmlns:p14="http://schemas.microsoft.com/office/powerpoint/2010/main" val="78701198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https://github.com/lucasjellema/theArtOfMachineLearning/blob/master/LinearRegression.ipynb</a:t>
            </a:r>
          </a:p>
          <a:p>
            <a:endParaRPr lang="en-US" dirty="0"/>
          </a:p>
          <a:p>
            <a:r>
              <a:rPr lang="en-US" dirty="0"/>
              <a:t>https://nbviewer.jupyter.org/github/lucasjellema/devoxx17-intro-machine-learning/blob/master/LinearRegression.ipynb</a:t>
            </a:r>
          </a:p>
          <a:p>
            <a:endParaRPr lang="nl-NL" dirty="0"/>
          </a:p>
          <a:p>
            <a:r>
              <a:rPr lang="nl-NL" dirty="0"/>
              <a:t>https://github.com/lucasjellema/jupyter-notebook-eredivisie/blob/master/EredivisieResults_2016_2017.ipynb</a:t>
            </a:r>
          </a:p>
          <a:p>
            <a:endParaRPr lang="nl-NL" dirty="0"/>
          </a:p>
          <a:p>
            <a:r>
              <a:rPr lang="en-US" dirty="0"/>
              <a:t>https://github.com/jadianes/spark-movie-lens/blob/master/notebooks/building-recommender.ipynb</a:t>
            </a:r>
          </a:p>
          <a:p>
            <a:endParaRPr lang="nl-NL" dirty="0"/>
          </a:p>
          <a:p>
            <a:endParaRPr lang="nl-NL" dirty="0"/>
          </a:p>
          <a:p>
            <a:r>
              <a:rPr lang="en-US" dirty="0"/>
              <a:t>https://github.com/justmarkham/DAT4/blob/master/notebooks/08_linear_regression.ipynb</a:t>
            </a:r>
          </a:p>
        </p:txBody>
      </p:sp>
      <p:sp>
        <p:nvSpPr>
          <p:cNvPr id="4" name="Slide Number Placeholder 3"/>
          <p:cNvSpPr>
            <a:spLocks noGrp="1"/>
          </p:cNvSpPr>
          <p:nvPr>
            <p:ph type="sldNum" sz="quarter" idx="10"/>
          </p:nvPr>
        </p:nvSpPr>
        <p:spPr/>
        <p:txBody>
          <a:bodyPr/>
          <a:lstStyle/>
          <a:p>
            <a:fld id="{2ED1D759-295C-484A-9A59-E25428A95EE5}" type="slidenum">
              <a:rPr lang="en-US" smtClean="0"/>
              <a:t>52</a:t>
            </a:fld>
            <a:endParaRPr lang="en-US"/>
          </a:p>
        </p:txBody>
      </p:sp>
    </p:spTree>
    <p:extLst>
      <p:ext uri="{BB962C8B-B14F-4D97-AF65-F5344CB8AC3E}">
        <p14:creationId xmlns:p14="http://schemas.microsoft.com/office/powerpoint/2010/main" val="203050237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https://openflights.org/data.html - airports, airlines, flight routes</a:t>
            </a:r>
          </a:p>
          <a:p>
            <a:r>
              <a:rPr lang="en-US" dirty="0"/>
              <a:t>Google Audio Set - </a:t>
            </a:r>
            <a:r>
              <a:rPr lang="en-US" dirty="0">
                <a:hlinkClick r:id="rId3"/>
              </a:rPr>
              <a:t>https://research.google.com/audioset/</a:t>
            </a:r>
            <a:r>
              <a:rPr lang="en-US" dirty="0"/>
              <a:t> (A large-scale dataset of manually annotated audio events)</a:t>
            </a:r>
          </a:p>
          <a:p>
            <a:r>
              <a:rPr lang="en-US" dirty="0"/>
              <a:t>Open Images Data Set - </a:t>
            </a:r>
            <a:r>
              <a:rPr lang="en-US" dirty="0">
                <a:hlinkClick r:id="rId4"/>
              </a:rPr>
              <a:t>https://github.com/openimages/dataset</a:t>
            </a:r>
            <a:r>
              <a:rPr lang="en-US" dirty="0"/>
              <a:t> , </a:t>
            </a:r>
            <a:r>
              <a:rPr lang="en-US" dirty="0">
                <a:hlinkClick r:id="rId5"/>
              </a:rPr>
              <a:t>www.image-net.org</a:t>
            </a:r>
            <a:endParaRPr lang="en-US" dirty="0"/>
          </a:p>
          <a:p>
            <a:endParaRPr lang="nl-NL" dirty="0"/>
          </a:p>
          <a:p>
            <a:r>
              <a:rPr lang="nl-NL" dirty="0"/>
              <a:t>http://api.football-data.org/index</a:t>
            </a:r>
          </a:p>
          <a:p>
            <a:endParaRPr lang="nl-NL" dirty="0"/>
          </a:p>
          <a:p>
            <a:r>
              <a:rPr lang="nl-NL" dirty="0"/>
              <a:t>UK Data - https://data.gov.uk/ </a:t>
            </a:r>
          </a:p>
          <a:p>
            <a:r>
              <a:rPr lang="en-US" dirty="0"/>
              <a:t>Open Data Sets - </a:t>
            </a:r>
            <a:r>
              <a:rPr lang="en-US" dirty="0">
                <a:hlinkClick r:id="rId6"/>
              </a:rPr>
              <a:t>https://www.kaggle.com/datasets</a:t>
            </a:r>
            <a:endParaRPr lang="en-US" dirty="0"/>
          </a:p>
          <a:p>
            <a:r>
              <a:rPr lang="en-US" dirty="0"/>
              <a:t>CBS Open Data - </a:t>
            </a:r>
            <a:r>
              <a:rPr lang="en-US" dirty="0">
                <a:hlinkClick r:id="rId7"/>
              </a:rPr>
              <a:t>https://www.cbs.nl/nl-nl/onze-diensten/open-data</a:t>
            </a:r>
            <a:endParaRPr lang="en-US" dirty="0"/>
          </a:p>
          <a:p>
            <a:r>
              <a:rPr lang="en-US" dirty="0"/>
              <a:t>Open Data Sets for Deep learning - </a:t>
            </a:r>
            <a:r>
              <a:rPr lang="en-US" dirty="0">
                <a:hlinkClick r:id="rId8"/>
              </a:rPr>
              <a:t>https://deeplearning4j.org/opendata</a:t>
            </a:r>
            <a:endParaRPr lang="en-US" dirty="0"/>
          </a:p>
          <a:p>
            <a:r>
              <a:rPr lang="en-US" dirty="0"/>
              <a:t>Data.gov The home of the US Government’s open data</a:t>
            </a:r>
          </a:p>
          <a:p>
            <a:r>
              <a:rPr lang="en-US" dirty="0"/>
              <a:t> </a:t>
            </a:r>
            <a:r>
              <a:rPr lang="en-US" dirty="0">
                <a:hlinkClick r:id="rId9"/>
              </a:rPr>
              <a:t>https://open-data.europa.eu/</a:t>
            </a:r>
            <a:r>
              <a:rPr lang="en-US" dirty="0"/>
              <a:t> The home of the European Commission’s open data </a:t>
            </a:r>
          </a:p>
          <a:p>
            <a:r>
              <a:rPr lang="en-US" dirty="0"/>
              <a:t>https://www.wikidata.org (in part originated out of Freebase.org An open database that retrieves its information from sites like Wikipedia, </a:t>
            </a:r>
            <a:r>
              <a:rPr lang="en-US" dirty="0" err="1"/>
              <a:t>MusicBrains</a:t>
            </a:r>
            <a:r>
              <a:rPr lang="en-US" dirty="0"/>
              <a:t>, and the SEC archive )</a:t>
            </a:r>
          </a:p>
          <a:p>
            <a:r>
              <a:rPr lang="en-US" dirty="0"/>
              <a:t>Data.worldbank.org Open data initiative from the World Bank </a:t>
            </a:r>
          </a:p>
          <a:p>
            <a:r>
              <a:rPr lang="en-US" dirty="0"/>
              <a:t>Aiddata.org Open data for international development </a:t>
            </a:r>
          </a:p>
          <a:p>
            <a:r>
              <a:rPr lang="en-US" dirty="0"/>
              <a:t>Open.fda.gov Open data from the US Food and Drug Administration</a:t>
            </a:r>
          </a:p>
          <a:p>
            <a:r>
              <a:rPr lang="nl-NL" dirty="0"/>
              <a:t>Google Knowledge </a:t>
            </a:r>
            <a:r>
              <a:rPr lang="nl-NL" dirty="0" err="1"/>
              <a:t>Graph</a:t>
            </a:r>
            <a:r>
              <a:rPr lang="nl-NL" dirty="0"/>
              <a:t> API</a:t>
            </a:r>
            <a:r>
              <a:rPr lang="nl-NL" baseline="0" dirty="0"/>
              <a:t> - https://developers.google.com/knowledge-graph/ </a:t>
            </a:r>
            <a:endParaRPr lang="nl-NL" dirty="0"/>
          </a:p>
          <a:p>
            <a:r>
              <a:rPr lang="nl-NL" dirty="0"/>
              <a:t>Detroit Open Data Portal https://data.detroitmi.gov/ </a:t>
            </a:r>
          </a:p>
          <a:p>
            <a:r>
              <a:rPr lang="nl-NL" dirty="0" err="1"/>
              <a:t>Example</a:t>
            </a:r>
            <a:r>
              <a:rPr lang="nl-NL" dirty="0"/>
              <a:t>:</a:t>
            </a:r>
            <a:r>
              <a:rPr lang="nl-NL" baseline="0" dirty="0"/>
              <a:t> Detroit </a:t>
            </a:r>
            <a:r>
              <a:rPr lang="nl-NL" baseline="0" dirty="0" err="1"/>
              <a:t>Police</a:t>
            </a:r>
            <a:r>
              <a:rPr lang="nl-NL" baseline="0" dirty="0"/>
              <a:t> Crime </a:t>
            </a:r>
            <a:r>
              <a:rPr lang="nl-NL" baseline="0" dirty="0" err="1"/>
              <a:t>statistics</a:t>
            </a:r>
            <a:r>
              <a:rPr lang="nl-NL" baseline="0" dirty="0"/>
              <a:t>: https://data.detroitmi.gov/Public-Safety/-Archived-All-Crime-Incidents-2009-May-5-2017/b4hw-v6w2 </a:t>
            </a:r>
            <a:endParaRPr lang="nl-NL" dirty="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53</a:t>
            </a:fld>
            <a:endParaRPr lang="en-US"/>
          </a:p>
        </p:txBody>
      </p:sp>
    </p:spTree>
    <p:extLst>
      <p:ext uri="{BB962C8B-B14F-4D97-AF65-F5344CB8AC3E}">
        <p14:creationId xmlns:p14="http://schemas.microsoft.com/office/powerpoint/2010/main" val="637664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https://openflights.org/data.html - airports, airlines, flight routes</a:t>
            </a:r>
          </a:p>
          <a:p>
            <a:r>
              <a:rPr lang="en-US" dirty="0"/>
              <a:t>Google Audio Set - </a:t>
            </a:r>
            <a:r>
              <a:rPr lang="en-US" dirty="0">
                <a:hlinkClick r:id="rId3"/>
              </a:rPr>
              <a:t>https://research.google.com/audioset/</a:t>
            </a:r>
            <a:r>
              <a:rPr lang="en-US" dirty="0"/>
              <a:t> (A large-scale dataset of manually annotated audio events)</a:t>
            </a:r>
          </a:p>
          <a:p>
            <a:r>
              <a:rPr lang="en-US" dirty="0"/>
              <a:t>Open Images Data Set - </a:t>
            </a:r>
            <a:r>
              <a:rPr lang="en-US" dirty="0">
                <a:hlinkClick r:id="rId4"/>
              </a:rPr>
              <a:t>https://github.com/openimages/dataset</a:t>
            </a:r>
            <a:r>
              <a:rPr lang="en-US" dirty="0"/>
              <a:t> , </a:t>
            </a:r>
            <a:r>
              <a:rPr lang="en-US" dirty="0">
                <a:hlinkClick r:id="rId5"/>
              </a:rPr>
              <a:t>www.image-net.org</a:t>
            </a:r>
            <a:endParaRPr lang="en-US" dirty="0"/>
          </a:p>
          <a:p>
            <a:endParaRPr lang="nl-NL" dirty="0"/>
          </a:p>
          <a:p>
            <a:r>
              <a:rPr lang="nl-NL" dirty="0"/>
              <a:t>http://api.football-data.org/index</a:t>
            </a:r>
          </a:p>
          <a:p>
            <a:r>
              <a:rPr lang="en-US" sz="1100" u="sng" kern="1200" dirty="0">
                <a:solidFill>
                  <a:schemeClr val="tx1"/>
                </a:solidFill>
                <a:effectLst/>
                <a:latin typeface="+mn-lt"/>
                <a:ea typeface="+mn-ea"/>
                <a:cs typeface="+mn-cs"/>
                <a:hlinkClick r:id="rId6"/>
              </a:rPr>
              <a:t>http://files.grouplens.org/datasets/movielens/ml-latest-small-README.html</a:t>
            </a:r>
            <a:endParaRPr lang="en-US" sz="1100" u="sng" kern="1200" dirty="0">
              <a:solidFill>
                <a:schemeClr val="tx1"/>
              </a:solidFill>
              <a:effectLst/>
              <a:latin typeface="+mn-lt"/>
              <a:ea typeface="+mn-ea"/>
              <a:cs typeface="+mn-cs"/>
            </a:endParaRPr>
          </a:p>
          <a:p>
            <a:endParaRPr lang="nl-NL" dirty="0"/>
          </a:p>
          <a:p>
            <a:endParaRPr lang="nl-NL" dirty="0"/>
          </a:p>
          <a:p>
            <a:r>
              <a:rPr lang="nl-NL" dirty="0"/>
              <a:t>UK Data - https://data.gov.uk/ </a:t>
            </a:r>
          </a:p>
          <a:p>
            <a:r>
              <a:rPr lang="en-US" dirty="0"/>
              <a:t>Open Data Sets - </a:t>
            </a:r>
            <a:r>
              <a:rPr lang="en-US" dirty="0">
                <a:hlinkClick r:id="rId7"/>
              </a:rPr>
              <a:t>https://www.kaggle.com/datasets</a:t>
            </a:r>
            <a:endParaRPr lang="en-US" dirty="0"/>
          </a:p>
          <a:p>
            <a:r>
              <a:rPr lang="en-US" dirty="0"/>
              <a:t>CBS Open Data - </a:t>
            </a:r>
            <a:r>
              <a:rPr lang="en-US" dirty="0">
                <a:hlinkClick r:id="rId8"/>
              </a:rPr>
              <a:t>https://www.cbs.nl/nl-nl/onze-diensten/open-data</a:t>
            </a:r>
            <a:endParaRPr lang="en-US" dirty="0"/>
          </a:p>
          <a:p>
            <a:r>
              <a:rPr lang="en-US" dirty="0"/>
              <a:t>Open Data Sets for Deep learning - </a:t>
            </a:r>
            <a:r>
              <a:rPr lang="en-US" dirty="0">
                <a:hlinkClick r:id="rId9"/>
              </a:rPr>
              <a:t>https://deeplearning4j.org/opendata</a:t>
            </a:r>
            <a:endParaRPr lang="en-US" dirty="0"/>
          </a:p>
          <a:p>
            <a:r>
              <a:rPr lang="en-US" dirty="0"/>
              <a:t>Data.gov The home of the US Government’s open data</a:t>
            </a:r>
          </a:p>
          <a:p>
            <a:r>
              <a:rPr lang="en-US" dirty="0"/>
              <a:t> </a:t>
            </a:r>
            <a:r>
              <a:rPr lang="en-US" dirty="0">
                <a:hlinkClick r:id="rId10"/>
              </a:rPr>
              <a:t>https://open-data.europa.eu/</a:t>
            </a:r>
            <a:r>
              <a:rPr lang="en-US" dirty="0"/>
              <a:t> The home of the European Commission’s open data </a:t>
            </a:r>
          </a:p>
          <a:p>
            <a:r>
              <a:rPr lang="en-US" dirty="0"/>
              <a:t>https://www.wikidata.org (in part originated out of Freebase.org An open database that retrieves its information from sites like Wikipedia, </a:t>
            </a:r>
            <a:r>
              <a:rPr lang="en-US" dirty="0" err="1"/>
              <a:t>MusicBrains</a:t>
            </a:r>
            <a:r>
              <a:rPr lang="en-US" dirty="0"/>
              <a:t>, and the SEC archive )</a:t>
            </a:r>
          </a:p>
          <a:p>
            <a:r>
              <a:rPr lang="en-US" dirty="0"/>
              <a:t>Data.worldbank.org Open data initiative from the World Bank </a:t>
            </a:r>
          </a:p>
          <a:p>
            <a:r>
              <a:rPr lang="en-US" dirty="0"/>
              <a:t>Aiddata.org Open data for international development </a:t>
            </a:r>
          </a:p>
          <a:p>
            <a:r>
              <a:rPr lang="en-US" dirty="0"/>
              <a:t>Open.fda.gov Open data from the US Food and Drug Administration</a:t>
            </a:r>
          </a:p>
          <a:p>
            <a:r>
              <a:rPr lang="nl-NL" dirty="0"/>
              <a:t>Google Knowledge </a:t>
            </a:r>
            <a:r>
              <a:rPr lang="nl-NL" dirty="0" err="1"/>
              <a:t>Graph</a:t>
            </a:r>
            <a:r>
              <a:rPr lang="nl-NL" dirty="0"/>
              <a:t> API</a:t>
            </a:r>
            <a:r>
              <a:rPr lang="nl-NL" baseline="0" dirty="0"/>
              <a:t> - https://developers.google.com/knowledge-graph/ </a:t>
            </a:r>
            <a:endParaRPr lang="nl-NL" dirty="0"/>
          </a:p>
          <a:p>
            <a:r>
              <a:rPr lang="nl-NL" dirty="0"/>
              <a:t>Detroit Open Data Portal https://data.detroitmi.gov/ </a:t>
            </a:r>
          </a:p>
          <a:p>
            <a:r>
              <a:rPr lang="nl-NL" dirty="0" err="1"/>
              <a:t>Example</a:t>
            </a:r>
            <a:r>
              <a:rPr lang="nl-NL" dirty="0"/>
              <a:t>:</a:t>
            </a:r>
            <a:r>
              <a:rPr lang="nl-NL" baseline="0" dirty="0"/>
              <a:t> Detroit </a:t>
            </a:r>
            <a:r>
              <a:rPr lang="nl-NL" baseline="0" dirty="0" err="1"/>
              <a:t>Police</a:t>
            </a:r>
            <a:r>
              <a:rPr lang="nl-NL" baseline="0" dirty="0"/>
              <a:t> Crime </a:t>
            </a:r>
            <a:r>
              <a:rPr lang="nl-NL" baseline="0" dirty="0" err="1"/>
              <a:t>statistics</a:t>
            </a:r>
            <a:r>
              <a:rPr lang="nl-NL" baseline="0" dirty="0"/>
              <a:t>: https://data.detroitmi.gov/Public-Safety/-Archived-All-Crime-Incidents-2009-May-5-2017/b4hw-v6w2 </a:t>
            </a:r>
            <a:endParaRPr lang="nl-NL" dirty="0"/>
          </a:p>
          <a:p>
            <a:endParaRPr lang="en-US" dirty="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54</a:t>
            </a:fld>
            <a:endParaRPr lang="en-US"/>
          </a:p>
        </p:txBody>
      </p:sp>
    </p:spTree>
    <p:extLst>
      <p:ext uri="{BB962C8B-B14F-4D97-AF65-F5344CB8AC3E}">
        <p14:creationId xmlns:p14="http://schemas.microsoft.com/office/powerpoint/2010/main" val="239756028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https://github.com/jadianes/spark-movie-lens/blob/master/notebooks/building-recommender.ipynb</a:t>
            </a:r>
          </a:p>
        </p:txBody>
      </p:sp>
      <p:sp>
        <p:nvSpPr>
          <p:cNvPr id="4" name="Slide Number Placeholder 3"/>
          <p:cNvSpPr>
            <a:spLocks noGrp="1"/>
          </p:cNvSpPr>
          <p:nvPr>
            <p:ph type="sldNum" sz="quarter" idx="10"/>
          </p:nvPr>
        </p:nvSpPr>
        <p:spPr/>
        <p:txBody>
          <a:bodyPr/>
          <a:lstStyle/>
          <a:p>
            <a:fld id="{2ED1D759-295C-484A-9A59-E25428A95EE5}" type="slidenum">
              <a:rPr lang="en-US" smtClean="0"/>
              <a:t>58</a:t>
            </a:fld>
            <a:endParaRPr lang="en-US"/>
          </a:p>
        </p:txBody>
      </p:sp>
    </p:spTree>
    <p:extLst>
      <p:ext uri="{BB962C8B-B14F-4D97-AF65-F5344CB8AC3E}">
        <p14:creationId xmlns:p14="http://schemas.microsoft.com/office/powerpoint/2010/main" val="13434007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https://www.oracle.com/big-data/big-data-discovery/index.html</a:t>
            </a:r>
          </a:p>
          <a:p>
            <a:r>
              <a:rPr lang="nl-NL" dirty="0"/>
              <a:t>https://labs.oracle.com/pls/apex/f?p=labs:49:::::P49_PROJECT_ID:7</a:t>
            </a:r>
          </a:p>
          <a:p>
            <a:endParaRPr lang="nl-NL" dirty="0"/>
          </a:p>
          <a:p>
            <a:r>
              <a:rPr lang="nl-NL" dirty="0"/>
              <a:t>https://technology.amis.nl/2004/10/16/hidden-plsql-gem-in-10g-dbms_frequent_itemset-for-plsql-based-data-mining/</a:t>
            </a:r>
          </a:p>
          <a:p>
            <a:r>
              <a:rPr lang="nl-NL" dirty="0"/>
              <a:t>http://oracledmt.blogspot.nl/2006/05/sql-of-analytics-1-data-mining.html</a:t>
            </a:r>
          </a:p>
          <a:p>
            <a:endParaRPr lang="nl-NL" dirty="0"/>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59</a:t>
            </a:fld>
            <a:endParaRPr lang="en-US"/>
          </a:p>
        </p:txBody>
      </p:sp>
    </p:spTree>
    <p:extLst>
      <p:ext uri="{BB962C8B-B14F-4D97-AF65-F5344CB8AC3E}">
        <p14:creationId xmlns:p14="http://schemas.microsoft.com/office/powerpoint/2010/main" val="209856847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60</a:t>
            </a:fld>
            <a:endParaRPr lang="nl-NL"/>
          </a:p>
        </p:txBody>
      </p:sp>
    </p:spTree>
    <p:extLst>
      <p:ext uri="{BB962C8B-B14F-4D97-AF65-F5344CB8AC3E}">
        <p14:creationId xmlns:p14="http://schemas.microsoft.com/office/powerpoint/2010/main" val="21278221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EAA20E25-4B01-4578-9E45-4B0060BAC382}" type="slidenum">
              <a:rPr lang="nl-NL" smtClean="0"/>
              <a:t>80</a:t>
            </a:fld>
            <a:endParaRPr lang="nl-NL"/>
          </a:p>
        </p:txBody>
      </p:sp>
    </p:spTree>
    <p:extLst>
      <p:ext uri="{BB962C8B-B14F-4D97-AF65-F5344CB8AC3E}">
        <p14:creationId xmlns:p14="http://schemas.microsoft.com/office/powerpoint/2010/main" val="812682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do we study history?</a:t>
            </a:r>
          </a:p>
          <a:p>
            <a:r>
              <a:rPr lang="en-US" dirty="0"/>
              <a:t>To understand the present and predict the</a:t>
            </a:r>
            <a:r>
              <a:rPr lang="en-US" baseline="0" dirty="0"/>
              <a:t> future (from current events)</a:t>
            </a:r>
            <a:endParaRPr lang="nl-NL" dirty="0"/>
          </a:p>
        </p:txBody>
      </p:sp>
      <p:sp>
        <p:nvSpPr>
          <p:cNvPr id="4" name="Slide Number Placeholder 3"/>
          <p:cNvSpPr>
            <a:spLocks noGrp="1"/>
          </p:cNvSpPr>
          <p:nvPr>
            <p:ph type="sldNum" sz="quarter" idx="10"/>
          </p:nvPr>
        </p:nvSpPr>
        <p:spPr/>
        <p:txBody>
          <a:bodyPr/>
          <a:lstStyle/>
          <a:p>
            <a:fld id="{2ED1D759-295C-484A-9A59-E25428A95EE5}" type="slidenum">
              <a:rPr lang="en-US" smtClean="0"/>
              <a:t>5</a:t>
            </a:fld>
            <a:endParaRPr lang="en-US"/>
          </a:p>
        </p:txBody>
      </p:sp>
    </p:spTree>
    <p:extLst>
      <p:ext uri="{BB962C8B-B14F-4D97-AF65-F5344CB8AC3E}">
        <p14:creationId xmlns:p14="http://schemas.microsoft.com/office/powerpoint/2010/main" val="27262746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222" rtl="0" eaLnBrk="1" fontAlgn="auto" latinLnBrk="0" hangingPunct="1">
              <a:lnSpc>
                <a:spcPct val="100000"/>
              </a:lnSpc>
              <a:spcBef>
                <a:spcPts val="0"/>
              </a:spcBef>
              <a:spcAft>
                <a:spcPts val="0"/>
              </a:spcAft>
              <a:buClrTx/>
              <a:buSzTx/>
              <a:buFontTx/>
              <a:buNone/>
              <a:tabLst/>
              <a:defRPr/>
            </a:pPr>
            <a:r>
              <a:rPr lang="nl-NL" dirty="0"/>
              <a:t>http://tmpnb.org</a:t>
            </a:r>
          </a:p>
          <a:p>
            <a:endParaRPr lang="en-US" dirty="0"/>
          </a:p>
          <a:p>
            <a:endParaRPr lang="en-US" dirty="0"/>
          </a:p>
          <a:p>
            <a:r>
              <a:rPr lang="en-US" dirty="0"/>
              <a:t>http://www.oracle.com/technetwork/database/bigdata-appliance/oracle-bigdatalite-2104726.html</a:t>
            </a:r>
          </a:p>
          <a:p>
            <a:r>
              <a:rPr lang="en-US" dirty="0"/>
              <a:t>https://www.udacity.com/course/intro-to-machine-learning--ud120</a:t>
            </a:r>
          </a:p>
          <a:p>
            <a:r>
              <a:rPr lang="en-US" dirty="0"/>
              <a:t>https://www.coursera.org/learn/machine-learning#%20</a:t>
            </a:r>
          </a:p>
          <a:p>
            <a:r>
              <a:rPr lang="en-US" dirty="0"/>
              <a:t>https://www.edx.org/course/machine-learning-columbiax-csmm-102x-0</a:t>
            </a:r>
          </a:p>
          <a:p>
            <a:r>
              <a:rPr lang="en-US" dirty="0"/>
              <a:t>https://technology.amis.nl/2017/05/06/the-hello-world-of-machine-learning-with-python-pandas-jupyter-doing-iris-classification-based-on-quintessential-set-of-flower-data/</a:t>
            </a:r>
          </a:p>
          <a:p>
            <a:endParaRPr lang="en-US" dirty="0"/>
          </a:p>
          <a:p>
            <a:r>
              <a:rPr lang="en-US" dirty="0"/>
              <a:t>https://github.com/rhiever/Data-Analysis-and-Machine-Learning-Projects/blob/master/example-data-science-notebook/Example%20Machine%20Learning%20Notebook.ipynb</a:t>
            </a:r>
          </a:p>
          <a:p>
            <a:r>
              <a:rPr lang="en-US" dirty="0"/>
              <a:t>https://databricks.com/try-databricks</a:t>
            </a:r>
          </a:p>
          <a:p>
            <a:r>
              <a:rPr lang="en-US" dirty="0"/>
              <a:t>https://hortonworks.com/products/sandbox/ </a:t>
            </a:r>
          </a:p>
          <a:p>
            <a:endParaRPr lang="en-US" dirty="0"/>
          </a:p>
          <a:p>
            <a:r>
              <a:rPr lang="en-US" dirty="0"/>
              <a:t>http://www.oracle.com/technetwork/middleware/oracle-data-visualization/downloads/oracle-data-visualization-desktop-2938957.html</a:t>
            </a:r>
          </a:p>
        </p:txBody>
      </p:sp>
      <p:sp>
        <p:nvSpPr>
          <p:cNvPr id="4" name="Slide Number Placeholder 3"/>
          <p:cNvSpPr>
            <a:spLocks noGrp="1"/>
          </p:cNvSpPr>
          <p:nvPr>
            <p:ph type="sldNum" sz="quarter" idx="10"/>
          </p:nvPr>
        </p:nvSpPr>
        <p:spPr/>
        <p:txBody>
          <a:bodyPr/>
          <a:lstStyle/>
          <a:p>
            <a:fld id="{2ED1D759-295C-484A-9A59-E25428A95EE5}" type="slidenum">
              <a:rPr lang="en-US" smtClean="0"/>
              <a:t>81</a:t>
            </a:fld>
            <a:endParaRPr lang="en-US"/>
          </a:p>
        </p:txBody>
      </p:sp>
    </p:spTree>
    <p:extLst>
      <p:ext uri="{BB962C8B-B14F-4D97-AF65-F5344CB8AC3E}">
        <p14:creationId xmlns:p14="http://schemas.microsoft.com/office/powerpoint/2010/main" val="28832456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and KSQL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a:t>
            </a:r>
          </a:p>
          <a:p>
            <a:endParaRPr lang="en-US" sz="1200" b="0" i="0" kern="1200" dirty="0">
              <a:solidFill>
                <a:schemeClr val="tx1"/>
              </a:solidFill>
              <a:effectLst/>
              <a:latin typeface="+mn-lt"/>
              <a:ea typeface="+mn-ea"/>
              <a:cs typeface="+mn-cs"/>
            </a:endParaRP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Fast data arrives in real time and potentially high volume. Rapid processing, filtering and aggregation is required to ensure timely reaction and actual information in user interfaces. Doing so is a challenge, make this happen in a scalable and reliable fashion is even more interesting. This session introduces Apache Kafka as the scalable event bus that takes care of the events as they flow in and Kafka Streams for the streaming analytics. Both Java and Node applications are demonstrated that interact with Kafka and leverage Server Sent Events and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channels to update the Web UI in real time. User activity performed by the audience in the Web UI is processed by the Kafka powered back end and results in live updates on all clients. Introducing the challenge: fast data, scalable and decoupled event handling, streaming analytics Introduction of Kafka demo of Producing to and consuming from Kafka in Java and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clients Intro Kafka Stream API for streaming analytics Demo streaming analytics from java client Intro of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HTML 5, </a:t>
            </a:r>
            <a:r>
              <a:rPr lang="en-US" sz="1200" b="0" i="0" kern="1200" dirty="0" err="1">
                <a:solidFill>
                  <a:schemeClr val="tx1"/>
                </a:solidFill>
                <a:effectLst/>
                <a:latin typeface="+mn-lt"/>
                <a:ea typeface="+mn-ea"/>
                <a:cs typeface="+mn-cs"/>
              </a:rPr>
              <a:t>WebSocket</a:t>
            </a:r>
            <a:r>
              <a:rPr lang="en-US" sz="1200" b="0" i="0" kern="1200" dirty="0">
                <a:solidFill>
                  <a:schemeClr val="tx1"/>
                </a:solidFill>
                <a:effectLst/>
                <a:latin typeface="+mn-lt"/>
                <a:ea typeface="+mn-ea"/>
                <a:cs typeface="+mn-cs"/>
              </a:rPr>
              <a:t> channel and SSE listener Demo of Push from server to Web UI - in general End to end flow: - IFTTT picks up Tweets and pushed them to an API that hands them to Kafka Topic. - The Java application Consumes these events, performs Streaming Analytics (grouped by hashtag and author and time window) and counts them; the aggregation results are produced to Kafka - The </a:t>
            </a:r>
            <a:r>
              <a:rPr lang="en-US" sz="1200" b="0" i="0" kern="1200" dirty="0" err="1">
                <a:solidFill>
                  <a:schemeClr val="tx1"/>
                </a:solidFill>
                <a:effectLst/>
                <a:latin typeface="+mn-lt"/>
                <a:ea typeface="+mn-ea"/>
                <a:cs typeface="+mn-cs"/>
              </a:rPr>
              <a:t>NodeJS</a:t>
            </a:r>
            <a:r>
              <a:rPr lang="en-US" sz="1200" b="0" i="0" kern="1200" dirty="0">
                <a:solidFill>
                  <a:schemeClr val="tx1"/>
                </a:solidFill>
                <a:effectLst/>
                <a:latin typeface="+mn-lt"/>
                <a:ea typeface="+mn-ea"/>
                <a:cs typeface="+mn-cs"/>
              </a:rPr>
              <a:t> application consumes these aggregation results and pushes them to Web UI - The </a:t>
            </a:r>
            <a:r>
              <a:rPr lang="en-US" sz="1200" b="0" i="0" kern="1200" dirty="0" err="1">
                <a:solidFill>
                  <a:schemeClr val="tx1"/>
                </a:solidFill>
                <a:effectLst/>
                <a:latin typeface="+mn-lt"/>
                <a:ea typeface="+mn-ea"/>
                <a:cs typeface="+mn-cs"/>
              </a:rPr>
              <a:t>WebUI</a:t>
            </a:r>
            <a:r>
              <a:rPr lang="en-US" sz="1200" b="0" i="0" kern="1200" dirty="0">
                <a:solidFill>
                  <a:schemeClr val="tx1"/>
                </a:solidFill>
                <a:effectLst/>
                <a:latin typeface="+mn-lt"/>
                <a:ea typeface="+mn-ea"/>
                <a:cs typeface="+mn-cs"/>
              </a:rPr>
              <a:t> displays the selected Tweets along with the aggregation results - in the Web UI, users can LIKE and RATE the tweets; each like or rating is sent to the server and produced to Kafka; these events are processed too through Stream Analytics and result in updated Like counts and Average Rating results; these are then pushed to all clients; this means that the audience can Tweet, see the tweet appear in the web </a:t>
            </a:r>
            <a:r>
              <a:rPr lang="en-US" sz="1200" b="0" i="0" kern="1200" dirty="0" err="1">
                <a:solidFill>
                  <a:schemeClr val="tx1"/>
                </a:solidFill>
                <a:effectLst/>
                <a:latin typeface="+mn-lt"/>
                <a:ea typeface="+mn-ea"/>
                <a:cs typeface="+mn-cs"/>
              </a:rPr>
              <a:t>ui</a:t>
            </a:r>
            <a:r>
              <a:rPr lang="en-US" sz="1200" b="0" i="0" kern="1200" dirty="0">
                <a:solidFill>
                  <a:schemeClr val="tx1"/>
                </a:solidFill>
                <a:effectLst/>
                <a:latin typeface="+mn-lt"/>
                <a:ea typeface="+mn-ea"/>
                <a:cs typeface="+mn-cs"/>
              </a:rPr>
              <a:t> on their own device, rate &amp; like and see the ratings and like count update in real time</a:t>
            </a:r>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9</a:t>
            </a:fld>
            <a:endParaRPr lang="nl-NL"/>
          </a:p>
        </p:txBody>
      </p:sp>
    </p:spTree>
    <p:extLst>
      <p:ext uri="{BB962C8B-B14F-4D97-AF65-F5344CB8AC3E}">
        <p14:creationId xmlns:p14="http://schemas.microsoft.com/office/powerpoint/2010/main" val="1543419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IoT</a:t>
            </a:r>
            <a:endParaRPr lang="nl-NL" dirty="0"/>
          </a:p>
          <a:p>
            <a:r>
              <a:rPr lang="nl-NL" dirty="0" err="1"/>
              <a:t>Social</a:t>
            </a:r>
            <a:r>
              <a:rPr lang="nl-NL" dirty="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15</a:t>
            </a:fld>
            <a:endParaRPr lang="en-US"/>
          </a:p>
        </p:txBody>
      </p:sp>
    </p:spTree>
    <p:extLst>
      <p:ext uri="{BB962C8B-B14F-4D97-AF65-F5344CB8AC3E}">
        <p14:creationId xmlns:p14="http://schemas.microsoft.com/office/powerpoint/2010/main" val="119074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err="1"/>
              <a:t>IoT</a:t>
            </a:r>
            <a:endParaRPr lang="nl-NL" dirty="0"/>
          </a:p>
          <a:p>
            <a:r>
              <a:rPr lang="nl-NL" dirty="0" err="1"/>
              <a:t>Social</a:t>
            </a:r>
            <a:r>
              <a:rPr lang="nl-NL" dirty="0"/>
              <a:t> Media</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16</a:t>
            </a:fld>
            <a:endParaRPr lang="en-US"/>
          </a:p>
        </p:txBody>
      </p:sp>
    </p:spTree>
    <p:extLst>
      <p:ext uri="{BB962C8B-B14F-4D97-AF65-F5344CB8AC3E}">
        <p14:creationId xmlns:p14="http://schemas.microsoft.com/office/powerpoint/2010/main" val="34852932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Market Basket Analysis:</a:t>
            </a:r>
            <a:r>
              <a:rPr lang="nl-NL" baseline="0" dirty="0"/>
              <a:t> https://www.linkedin.com/pulse/using-machine-learning-market-basket-analysis-thomsen </a:t>
            </a:r>
          </a:p>
          <a:p>
            <a:endParaRPr lang="en-US" dirty="0"/>
          </a:p>
        </p:txBody>
      </p:sp>
      <p:sp>
        <p:nvSpPr>
          <p:cNvPr id="4" name="Slide Number Placeholder 3"/>
          <p:cNvSpPr>
            <a:spLocks noGrp="1"/>
          </p:cNvSpPr>
          <p:nvPr>
            <p:ph type="sldNum" sz="quarter" idx="10"/>
          </p:nvPr>
        </p:nvSpPr>
        <p:spPr/>
        <p:txBody>
          <a:bodyPr/>
          <a:lstStyle/>
          <a:p>
            <a:fld id="{2ED1D759-295C-484A-9A59-E25428A95EE5}" type="slidenum">
              <a:rPr lang="en-US" smtClean="0"/>
              <a:t>31</a:t>
            </a:fld>
            <a:endParaRPr lang="en-US"/>
          </a:p>
        </p:txBody>
      </p:sp>
    </p:spTree>
    <p:extLst>
      <p:ext uri="{BB962C8B-B14F-4D97-AF65-F5344CB8AC3E}">
        <p14:creationId xmlns:p14="http://schemas.microsoft.com/office/powerpoint/2010/main" val="37361761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http://yann.lecun.com/exdb/mnist/ MNIST – handwritten images</a:t>
            </a:r>
          </a:p>
        </p:txBody>
      </p:sp>
      <p:sp>
        <p:nvSpPr>
          <p:cNvPr id="4" name="Slide Number Placeholder 3"/>
          <p:cNvSpPr>
            <a:spLocks noGrp="1"/>
          </p:cNvSpPr>
          <p:nvPr>
            <p:ph type="sldNum" sz="quarter" idx="10"/>
          </p:nvPr>
        </p:nvSpPr>
        <p:spPr/>
        <p:txBody>
          <a:bodyPr/>
          <a:lstStyle/>
          <a:p>
            <a:fld id="{2ED1D759-295C-484A-9A59-E25428A95EE5}" type="slidenum">
              <a:rPr lang="en-US" smtClean="0"/>
              <a:t>33</a:t>
            </a:fld>
            <a:endParaRPr lang="en-US"/>
          </a:p>
        </p:txBody>
      </p:sp>
    </p:spTree>
    <p:extLst>
      <p:ext uri="{BB962C8B-B14F-4D97-AF65-F5344CB8AC3E}">
        <p14:creationId xmlns:p14="http://schemas.microsoft.com/office/powerpoint/2010/main" val="31367270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https://aiexperiments.withgoogle.com/quick-draw</a:t>
            </a:r>
          </a:p>
        </p:txBody>
      </p:sp>
      <p:sp>
        <p:nvSpPr>
          <p:cNvPr id="4" name="Slide Number Placeholder 3"/>
          <p:cNvSpPr>
            <a:spLocks noGrp="1"/>
          </p:cNvSpPr>
          <p:nvPr>
            <p:ph type="sldNum" sz="quarter" idx="10"/>
          </p:nvPr>
        </p:nvSpPr>
        <p:spPr/>
        <p:txBody>
          <a:bodyPr/>
          <a:lstStyle/>
          <a:p>
            <a:fld id="{2ED1D759-295C-484A-9A59-E25428A95EE5}" type="slidenum">
              <a:rPr lang="en-US" smtClean="0"/>
              <a:t>34</a:t>
            </a:fld>
            <a:endParaRPr lang="en-US"/>
          </a:p>
        </p:txBody>
      </p:sp>
    </p:spTree>
    <p:extLst>
      <p:ext uri="{BB962C8B-B14F-4D97-AF65-F5344CB8AC3E}">
        <p14:creationId xmlns:p14="http://schemas.microsoft.com/office/powerpoint/2010/main" val="25782124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https://www.slideshare.net/databricks/apache-spark-model-deployment</a:t>
            </a:r>
          </a:p>
        </p:txBody>
      </p:sp>
      <p:sp>
        <p:nvSpPr>
          <p:cNvPr id="4" name="Slide Number Placeholder 3"/>
          <p:cNvSpPr>
            <a:spLocks noGrp="1"/>
          </p:cNvSpPr>
          <p:nvPr>
            <p:ph type="sldNum" sz="quarter" idx="10"/>
          </p:nvPr>
        </p:nvSpPr>
        <p:spPr/>
        <p:txBody>
          <a:bodyPr/>
          <a:lstStyle/>
          <a:p>
            <a:fld id="{2ED1D759-295C-484A-9A59-E25428A95EE5}" type="slidenum">
              <a:rPr lang="en-US" smtClean="0"/>
              <a:t>37</a:t>
            </a:fld>
            <a:endParaRPr lang="en-US"/>
          </a:p>
        </p:txBody>
      </p:sp>
    </p:spTree>
    <p:extLst>
      <p:ext uri="{BB962C8B-B14F-4D97-AF65-F5344CB8AC3E}">
        <p14:creationId xmlns:p14="http://schemas.microsoft.com/office/powerpoint/2010/main" val="206471152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1.jp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The Art of Intelligence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The Art of Intelligence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The Art of Intelligence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The Art of Intelligence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The Art of Intelligence</a:t>
            </a:r>
            <a:endParaRPr lang="nl-NL" dirty="0"/>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1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02406" indent="-202406">
              <a:lnSpc>
                <a:spcPts val="1650"/>
              </a:lnSpc>
              <a:spcAft>
                <a:spcPts val="0"/>
              </a:spcAft>
              <a:defRPr sz="1425" b="0" i="0">
                <a:latin typeface="Arial" pitchFamily="34" charset="0"/>
                <a:cs typeface="Arial"/>
              </a:defRPr>
            </a:lvl1pPr>
            <a:lvl2pPr marL="406004" indent="-203597" algn="l">
              <a:buSzPct val="100000"/>
              <a:buFont typeface="Arial" pitchFamily="34" charset="0"/>
              <a:buChar char="–"/>
              <a:tabLst>
                <a:tab pos="739379" algn="l"/>
              </a:tabLst>
              <a:defRPr sz="1200" i="0" baseline="0">
                <a:latin typeface="Arial" pitchFamily="34" charset="0"/>
                <a:cs typeface="Arial" pitchFamily="34" charset="0"/>
              </a:defRPr>
            </a:lvl2pPr>
            <a:lvl3pPr marL="572691" indent="-158354">
              <a:buFont typeface="Arial" pitchFamily="34" charset="0"/>
              <a:buChar char="•"/>
              <a:defRPr sz="900" baseline="0">
                <a:latin typeface="Arial" pitchFamily="34" charset="0"/>
              </a:defRPr>
            </a:lvl3pPr>
            <a:lvl4pPr marL="751285" indent="-167879">
              <a:buFont typeface="Arial" pitchFamily="34" charset="0"/>
              <a:buChar char="–"/>
              <a:defRPr sz="900" baseline="0">
                <a:latin typeface="Arial" pitchFamily="34" charset="0"/>
              </a:defRPr>
            </a:lvl4pPr>
            <a:lvl5pPr marL="495300" indent="-161925">
              <a:buFont typeface="Arial" pitchFamily="34" charset="0"/>
              <a:buChar char="•"/>
              <a:defRPr/>
            </a:lvl5pPr>
          </a:lstStyle>
          <a:p>
            <a:r>
              <a:rPr lang="nl-NL"/>
              <a:t>Xxxx</a:t>
            </a:r>
          </a:p>
          <a:p>
            <a:pPr lvl="1"/>
            <a:r>
              <a:rPr lang="nl-NL" sz="1050"/>
              <a:t>Xxxx</a:t>
            </a:r>
          </a:p>
          <a:p>
            <a:pPr lvl="2"/>
            <a:r>
              <a:rPr lang="nl-NL" sz="1050"/>
              <a:t>Xxx</a:t>
            </a:r>
          </a:p>
          <a:p>
            <a:pPr lvl="3"/>
            <a:r>
              <a:rPr lang="nl-NL" sz="1050"/>
              <a:t>Xxxxx</a:t>
            </a:r>
          </a:p>
        </p:txBody>
      </p:sp>
    </p:spTree>
    <p:extLst>
      <p:ext uri="{BB962C8B-B14F-4D97-AF65-F5344CB8AC3E}">
        <p14:creationId xmlns:p14="http://schemas.microsoft.com/office/powerpoint/2010/main" val="337579852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696373744"/>
      </p:ext>
    </p:extLst>
  </p:cSld>
  <p:clrMapOvr>
    <a:overrideClrMapping bg1="lt1" tx1="dk1" bg2="lt2" tx2="dk2" accent1="accent1" accent2="accent2" accent3="accent3" accent4="accent4" accent5="accent5" accent6="accent6" hlink="hlink" folHlink="folHlink"/>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Leeg">
    <p:spTree>
      <p:nvGrpSpPr>
        <p:cNvPr id="1" name=""/>
        <p:cNvGrpSpPr/>
        <p:nvPr/>
      </p:nvGrpSpPr>
      <p:grpSpPr>
        <a:xfrm>
          <a:off x="0" y="0"/>
          <a:ext cx="0" cy="0"/>
          <a:chOff x="0" y="0"/>
          <a:chExt cx="0" cy="0"/>
        </a:xfrm>
      </p:grpSpPr>
      <p:sp>
        <p:nvSpPr>
          <p:cNvPr id="2" name="Tijdelijke aanduiding voor datum 1"/>
          <p:cNvSpPr>
            <a:spLocks noGrp="1"/>
          </p:cNvSpPr>
          <p:nvPr>
            <p:ph type="dt" sz="half" idx="10"/>
          </p:nvPr>
        </p:nvSpPr>
        <p:spPr>
          <a:xfrm>
            <a:off x="1524000" y="4800601"/>
            <a:ext cx="1066800" cy="273844"/>
          </a:xfrm>
          <a:prstGeom prst="rect">
            <a:avLst/>
          </a:prstGeom>
        </p:spPr>
        <p:txBody>
          <a:bodyPr lIns="154817" tIns="77409" rIns="154817" bIns="77409"/>
          <a:lstStyle/>
          <a:p>
            <a:endParaRPr lang="en-US"/>
          </a:p>
        </p:txBody>
      </p:sp>
      <p:sp>
        <p:nvSpPr>
          <p:cNvPr id="3" name="Tijdelijke aanduiding voor voettekst 2"/>
          <p:cNvSpPr>
            <a:spLocks noGrp="1"/>
          </p:cNvSpPr>
          <p:nvPr>
            <p:ph type="ftr" sz="quarter" idx="11"/>
          </p:nvPr>
        </p:nvSpPr>
        <p:spPr>
          <a:xfrm>
            <a:off x="2590800" y="4800601"/>
            <a:ext cx="5867400" cy="273844"/>
          </a:xfrm>
          <a:prstGeom prst="rect">
            <a:avLst/>
          </a:prstGeom>
        </p:spPr>
        <p:txBody>
          <a:bodyPr lIns="154817" tIns="77409" rIns="154817" bIns="77409"/>
          <a:lstStyle/>
          <a:p>
            <a:r>
              <a:rPr lang="en-US"/>
              <a:t>The Art of Intelligence</a:t>
            </a:r>
          </a:p>
        </p:txBody>
      </p:sp>
      <p:sp>
        <p:nvSpPr>
          <p:cNvPr id="4" name="Tijdelijke aanduiding voor dianummer 3"/>
          <p:cNvSpPr>
            <a:spLocks noGrp="1"/>
          </p:cNvSpPr>
          <p:nvPr>
            <p:ph type="sldNum" sz="quarter" idx="12"/>
          </p:nvPr>
        </p:nvSpPr>
        <p:spPr>
          <a:xfrm>
            <a:off x="8100392" y="249492"/>
            <a:ext cx="925462" cy="378042"/>
          </a:xfrm>
          <a:prstGeom prst="rect">
            <a:avLst/>
          </a:prstGeom>
        </p:spPr>
        <p:txBody>
          <a:bodyPr lIns="154817" tIns="77409" rIns="154817" bIns="77409"/>
          <a:lstStyle/>
          <a:p>
            <a:fld id="{CA810E40-576B-4A1C-BBE5-5258170837E9}" type="slidenum">
              <a:rPr lang="en-US" smtClean="0"/>
              <a:pPr/>
              <a:t>‹#›</a:t>
            </a:fld>
            <a:endParaRPr lang="en-US"/>
          </a:p>
        </p:txBody>
      </p:sp>
    </p:spTree>
    <p:extLst>
      <p:ext uri="{BB962C8B-B14F-4D97-AF65-F5344CB8AC3E}">
        <p14:creationId xmlns:p14="http://schemas.microsoft.com/office/powerpoint/2010/main" val="65179973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335257550"/>
      </p:ext>
    </p:extLst>
  </p:cSld>
  <p:clrMapOvr>
    <a:overrideClrMapping bg1="lt1" tx1="dk1" bg2="lt2" tx2="dk2" accent1="accent1" accent2="accent2" accent3="accent3" accent4="accent4" accent5="accent5" accent6="accent6" hlink="hlink" folHlink="folHlink"/>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106264585"/>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fr-F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fr-FR"/>
          </a:p>
        </p:txBody>
      </p:sp>
      <p:sp>
        <p:nvSpPr>
          <p:cNvPr id="4" name="Date Placeholder 3"/>
          <p:cNvSpPr>
            <a:spLocks noGrp="1"/>
          </p:cNvSpPr>
          <p:nvPr>
            <p:ph type="dt" sz="half" idx="10"/>
          </p:nvPr>
        </p:nvSpPr>
        <p:spPr/>
        <p:txBody>
          <a:bodyPr/>
          <a:lstStyle/>
          <a:p>
            <a:endParaRPr lang="fr-FR"/>
          </a:p>
        </p:txBody>
      </p:sp>
      <p:sp>
        <p:nvSpPr>
          <p:cNvPr id="5" name="Footer Placeholder 4"/>
          <p:cNvSpPr>
            <a:spLocks noGrp="1"/>
          </p:cNvSpPr>
          <p:nvPr>
            <p:ph type="ftr" sz="quarter" idx="11"/>
          </p:nvPr>
        </p:nvSpPr>
        <p:spPr/>
        <p:txBody>
          <a:bodyPr/>
          <a:lstStyle/>
          <a:p>
            <a:r>
              <a:rPr lang="fr-FR"/>
              <a:t>The Art of Intelligence</a:t>
            </a:r>
          </a:p>
        </p:txBody>
      </p:sp>
      <p:sp>
        <p:nvSpPr>
          <p:cNvPr id="6" name="Slide Number Placeholder 5"/>
          <p:cNvSpPr>
            <a:spLocks noGrp="1"/>
          </p:cNvSpPr>
          <p:nvPr>
            <p:ph type="sldNum" sz="quarter" idx="12"/>
          </p:nvPr>
        </p:nvSpPr>
        <p:spPr/>
        <p:txBody>
          <a:bodyPr/>
          <a:lstStyle/>
          <a:p>
            <a:fld id="{027047B9-4601-4D82-8353-F90F5ACC7EC9}" type="slidenum">
              <a:rPr lang="fr-FR" smtClean="0"/>
              <a:t>‹#›</a:t>
            </a:fld>
            <a:endParaRPr lang="fr-FR"/>
          </a:p>
        </p:txBody>
      </p:sp>
    </p:spTree>
    <p:extLst>
      <p:ext uri="{BB962C8B-B14F-4D97-AF65-F5344CB8AC3E}">
        <p14:creationId xmlns:p14="http://schemas.microsoft.com/office/powerpoint/2010/main" val="426410304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870147956"/>
      </p:ext>
    </p:extLst>
  </p:cSld>
  <p:clrMapOvr>
    <a:overrideClrMapping bg1="lt1" tx1="dk1" bg2="lt2" tx2="dk2" accent1="accent1" accent2="accent2" accent3="accent3" accent4="accent4" accent5="accent5" accent6="accent6" hlink="hlink" folHlink="folHlink"/>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AMIS">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7515" y="2089707"/>
            <a:ext cx="3332991" cy="1050271"/>
          </a:xfrm>
          <a:prstGeom prst="rect">
            <a:avLst/>
          </a:prstGeom>
        </p:spPr>
      </p:pic>
    </p:spTree>
    <p:extLst>
      <p:ext uri="{BB962C8B-B14F-4D97-AF65-F5344CB8AC3E}">
        <p14:creationId xmlns:p14="http://schemas.microsoft.com/office/powerpoint/2010/main" val="583000802"/>
      </p:ext>
    </p:extLst>
  </p:cSld>
  <p:clrMapOvr>
    <a:overrideClrMapping bg1="dk1" tx1="lt1" bg2="dk2" tx2="lt2" accent1="accent1" accent2="accent2" accent3="accent3" accent4="accent4" accent5="accent5" accent6="accent6" hlink="hlink" folHlink="folHlink"/>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p:cSld name="HALLO">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lvl1pPr>
          </a:lstStyle>
          <a:p>
            <a:r>
              <a:rPr lang="en-US" dirty="0"/>
              <a:t>hallo</a:t>
            </a:r>
          </a:p>
        </p:txBody>
      </p:sp>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ext Placeholder 9"/>
          <p:cNvSpPr>
            <a:spLocks noGrp="1"/>
          </p:cNvSpPr>
          <p:nvPr>
            <p:ph type="body" sz="quarter" idx="10" hasCustomPrompt="1"/>
          </p:nvPr>
        </p:nvSpPr>
        <p:spPr>
          <a:xfrm>
            <a:off x="628651" y="2049371"/>
            <a:ext cx="7886700" cy="1180348"/>
          </a:xfrm>
          <a:prstGeom prst="rect">
            <a:avLst/>
          </a:prstGeom>
        </p:spPr>
        <p:txBody>
          <a:bodyPr/>
          <a:lstStyle>
            <a:lvl1pPr marL="0" indent="0" algn="ctr">
              <a:lnSpc>
                <a:spcPct val="100000"/>
              </a:lnSpc>
              <a:buNone/>
              <a:defRPr baseline="0">
                <a:solidFill>
                  <a:schemeClr val="tx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6" name="Pictur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798336120"/>
      </p:ext>
    </p:extLst>
  </p:cSld>
  <p:clrMapOvr>
    <a:overrideClrMapping bg1="dk1" tx1="lt1" bg2="dk2" tx2="lt2" accent1="accent1" accent2="accent2" accent3="accent3" accent4="accent4" accent5="accent5" accent6="accent6" hlink="hlink" folHlink="folHlink"/>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p:cSld name="HALLO WIT">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10" name="Title 1"/>
          <p:cNvSpPr>
            <a:spLocks noGrp="1"/>
          </p:cNvSpPr>
          <p:nvPr>
            <p:ph type="title" hasCustomPrompt="1"/>
          </p:nvPr>
        </p:nvSpPr>
        <p:spPr>
          <a:xfrm>
            <a:off x="628651" y="1356098"/>
            <a:ext cx="7886700" cy="680583"/>
          </a:xfrm>
          <a:prstGeom prst="rect">
            <a:avLst/>
          </a:prstGeom>
        </p:spPr>
        <p:txBody>
          <a:bodyPr>
            <a:noAutofit/>
          </a:bodyPr>
          <a:lstStyle>
            <a:lvl1pPr algn="ctr">
              <a:defRPr sz="5009">
                <a:solidFill>
                  <a:schemeClr val="bg2"/>
                </a:solidFill>
              </a:defRPr>
            </a:lvl1pPr>
          </a:lstStyle>
          <a:p>
            <a:r>
              <a:rPr lang="en-US" dirty="0"/>
              <a:t>HALLO</a:t>
            </a:r>
          </a:p>
        </p:txBody>
      </p:sp>
      <p:sp>
        <p:nvSpPr>
          <p:cNvPr id="11" name="Text Placeholder 9"/>
          <p:cNvSpPr>
            <a:spLocks noGrp="1"/>
          </p:cNvSpPr>
          <p:nvPr>
            <p:ph type="body" sz="quarter" idx="10" hasCustomPrompt="1"/>
          </p:nvPr>
        </p:nvSpPr>
        <p:spPr>
          <a:xfrm>
            <a:off x="628651" y="2049373"/>
            <a:ext cx="7886700" cy="1427570"/>
          </a:xfrm>
          <a:prstGeom prst="rect">
            <a:avLst/>
          </a:prstGeom>
        </p:spPr>
        <p:txBody>
          <a:bodyPr/>
          <a:lstStyle>
            <a:lvl1pPr marL="0" indent="0" algn="ctr">
              <a:lnSpc>
                <a:spcPct val="100000"/>
              </a:lnSpc>
              <a:buNone/>
              <a:defRPr baseline="0">
                <a:solidFill>
                  <a:schemeClr val="bg1"/>
                </a:solidFill>
                <a:latin typeface="+mj-lt"/>
                <a:ea typeface="Arial Unicode MS" panose="020B0604020202020204" pitchFamily="34" charset="-128"/>
                <a:cs typeface="Arial Unicode MS" panose="020B0604020202020204" pitchFamily="34" charset="-128"/>
              </a:defRPr>
            </a:lvl1pPr>
          </a:lstStyle>
          <a:p>
            <a:pPr lvl="0"/>
            <a:r>
              <a:rPr lang="en-US" dirty="0" err="1"/>
              <a:t>Voorstelpagina</a:t>
            </a:r>
            <a:br>
              <a:rPr lang="en-US" dirty="0"/>
            </a:br>
            <a:r>
              <a:rPr lang="en-US" dirty="0" err="1"/>
              <a:t>Naam</a:t>
            </a:r>
            <a:r>
              <a:rPr lang="en-US" dirty="0"/>
              <a:t> </a:t>
            </a:r>
            <a:r>
              <a:rPr lang="en-US" dirty="0" err="1"/>
              <a:t>Achternaam</a:t>
            </a:r>
            <a:br>
              <a:rPr lang="en-US" dirty="0"/>
            </a:br>
            <a:r>
              <a:rPr lang="en-US" dirty="0" err="1"/>
              <a:t>Bedrijf</a:t>
            </a:r>
            <a:r>
              <a:rPr lang="en-US" dirty="0"/>
              <a:t>, </a:t>
            </a:r>
            <a:r>
              <a:rPr lang="en-US" dirty="0" err="1"/>
              <a:t>functie</a:t>
            </a:r>
            <a:endParaRPr lang="en-US" dirty="0"/>
          </a:p>
        </p:txBody>
      </p:sp>
      <p:pic>
        <p:nvPicPr>
          <p:cNvPr id="15" name="Picture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15279116"/>
      </p:ext>
    </p:extLst>
  </p:cSld>
  <p:clrMapOvr>
    <a:overrideClrMapping bg1="dk1" tx1="lt1" bg2="dk2" tx2="lt2" accent1="accent1" accent2="accent2" accent3="accent3" accent4="accent4" accent5="accent5" accent6="accent6" hlink="hlink" folHlink="folHlink"/>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AGENDA BLOKKE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5" y="444793"/>
            <a:ext cx="7886700" cy="764944"/>
          </a:xfrm>
          <a:prstGeom prst="rect">
            <a:avLst/>
          </a:prstGeom>
        </p:spPr>
        <p:txBody>
          <a:bodyPr anchor="t" anchorCtr="0">
            <a:noAutofit/>
          </a:bodyPr>
          <a:lstStyle>
            <a:lvl1pPr>
              <a:defRPr sz="3427" baseline="0"/>
            </a:lvl1pPr>
          </a:lstStyle>
          <a:p>
            <a:r>
              <a:rPr lang="en-US" dirty="0" err="1"/>
              <a:t>Luxe</a:t>
            </a:r>
            <a:r>
              <a:rPr lang="en-US" dirty="0"/>
              <a:t> agenda - </a:t>
            </a:r>
            <a:r>
              <a:rPr lang="en-US" dirty="0" err="1"/>
              <a:t>Titel</a:t>
            </a:r>
            <a:endParaRPr lang="en-US" dirty="0"/>
          </a:p>
        </p:txBody>
      </p:sp>
      <p:sp>
        <p:nvSpPr>
          <p:cNvPr id="3" name="Text Placeholder 2"/>
          <p:cNvSpPr>
            <a:spLocks noGrp="1"/>
          </p:cNvSpPr>
          <p:nvPr>
            <p:ph type="body" idx="1" hasCustomPrompt="1"/>
          </p:nvPr>
        </p:nvSpPr>
        <p:spPr>
          <a:xfrm>
            <a:off x="108285"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1</a:t>
            </a:r>
          </a:p>
        </p:txBody>
      </p:sp>
      <p:sp>
        <p:nvSpPr>
          <p:cNvPr id="19" name="Text Placeholder 2"/>
          <p:cNvSpPr>
            <a:spLocks noGrp="1"/>
          </p:cNvSpPr>
          <p:nvPr>
            <p:ph type="body" idx="10" hasCustomPrompt="1"/>
          </p:nvPr>
        </p:nvSpPr>
        <p:spPr>
          <a:xfrm>
            <a:off x="3170642" y="1499101"/>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2</a:t>
            </a:r>
          </a:p>
        </p:txBody>
      </p:sp>
      <p:sp>
        <p:nvSpPr>
          <p:cNvPr id="20" name="Text Placeholder 2"/>
          <p:cNvSpPr>
            <a:spLocks noGrp="1"/>
          </p:cNvSpPr>
          <p:nvPr>
            <p:ph type="body" idx="11" hasCustomPrompt="1"/>
          </p:nvPr>
        </p:nvSpPr>
        <p:spPr>
          <a:xfrm>
            <a:off x="6232680" y="150333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3</a:t>
            </a:r>
          </a:p>
        </p:txBody>
      </p:sp>
      <p:sp>
        <p:nvSpPr>
          <p:cNvPr id="21" name="Text Placeholder 2"/>
          <p:cNvSpPr>
            <a:spLocks noGrp="1"/>
          </p:cNvSpPr>
          <p:nvPr>
            <p:ph type="body" idx="12" hasCustomPrompt="1"/>
          </p:nvPr>
        </p:nvSpPr>
        <p:spPr>
          <a:xfrm>
            <a:off x="114301"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4</a:t>
            </a:r>
          </a:p>
        </p:txBody>
      </p:sp>
      <p:sp>
        <p:nvSpPr>
          <p:cNvPr id="22" name="Text Placeholder 2"/>
          <p:cNvSpPr>
            <a:spLocks noGrp="1"/>
          </p:cNvSpPr>
          <p:nvPr>
            <p:ph type="body" idx="13" hasCustomPrompt="1"/>
          </p:nvPr>
        </p:nvSpPr>
        <p:spPr>
          <a:xfrm>
            <a:off x="3176659" y="2755370"/>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5</a:t>
            </a:r>
          </a:p>
        </p:txBody>
      </p:sp>
      <p:sp>
        <p:nvSpPr>
          <p:cNvPr id="25" name="Text Placeholder 2"/>
          <p:cNvSpPr>
            <a:spLocks noGrp="1"/>
          </p:cNvSpPr>
          <p:nvPr>
            <p:ph type="body" idx="15" hasCustomPrompt="1"/>
          </p:nvPr>
        </p:nvSpPr>
        <p:spPr>
          <a:xfrm>
            <a:off x="3176659" y="401586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6</a:t>
            </a:r>
          </a:p>
        </p:txBody>
      </p:sp>
      <p:sp>
        <p:nvSpPr>
          <p:cNvPr id="26" name="Text Placeholder 2"/>
          <p:cNvSpPr>
            <a:spLocks noGrp="1"/>
          </p:cNvSpPr>
          <p:nvPr>
            <p:ph type="body" idx="16" hasCustomPrompt="1"/>
          </p:nvPr>
        </p:nvSpPr>
        <p:spPr>
          <a:xfrm>
            <a:off x="6238697" y="4020095"/>
            <a:ext cx="2791327" cy="962552"/>
          </a:xfrm>
          <a:prstGeom prst="rect">
            <a:avLst/>
          </a:prstGeom>
        </p:spPr>
        <p:txBody>
          <a:bodyPr/>
          <a:lstStyle>
            <a:lvl1pPr marL="0" indent="0">
              <a:buNone/>
              <a:defRPr sz="1635" b="1" cap="all" baseline="0">
                <a:solidFill>
                  <a:schemeClr val="tx1"/>
                </a:solidFill>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err="1"/>
              <a:t>Agendapunt</a:t>
            </a:r>
            <a:r>
              <a:rPr lang="en-US" dirty="0"/>
              <a:t> 7</a:t>
            </a:r>
          </a:p>
        </p:txBody>
      </p:sp>
    </p:spTree>
    <p:extLst>
      <p:ext uri="{BB962C8B-B14F-4D97-AF65-F5344CB8AC3E}">
        <p14:creationId xmlns:p14="http://schemas.microsoft.com/office/powerpoint/2010/main" val="600279520"/>
      </p:ext>
    </p:extLst>
  </p:cSld>
  <p:clrMapOvr>
    <a:overrideClrMapping bg1="dk1" tx1="lt1" bg2="dk2" tx2="lt2" accent1="accent1" accent2="accent2" accent3="accent3" accent4="accent4" accent5="accent5" accent6="accent6" hlink="hlink" folHlink="folHlink"/>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AGENDA BULLETS">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9"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lvl1pPr>
          </a:lstStyle>
          <a:p>
            <a:r>
              <a:rPr lang="en-US" dirty="0"/>
              <a:t>Basic agenda – </a:t>
            </a:r>
            <a:r>
              <a:rPr lang="en-US" dirty="0" err="1"/>
              <a:t>titel</a:t>
            </a:r>
            <a:endParaRPr lang="en-US" dirty="0"/>
          </a:p>
        </p:txBody>
      </p:sp>
      <p:sp>
        <p:nvSpPr>
          <p:cNvPr id="5" name="Text Placeholder 2"/>
          <p:cNvSpPr>
            <a:spLocks noGrp="1"/>
          </p:cNvSpPr>
          <p:nvPr>
            <p:ph type="body" sz="quarter" idx="10" hasCustomPrompt="1"/>
          </p:nvPr>
        </p:nvSpPr>
        <p:spPr>
          <a:xfrm>
            <a:off x="4681246" y="444533"/>
            <a:ext cx="4098601" cy="4045985"/>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225832596"/>
      </p:ext>
    </p:extLst>
  </p:cSld>
  <p:clrMapOvr>
    <a:overrideClrMapping bg1="dk1" tx1="lt1" bg2="dk2" tx2="lt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AGENDA BULLETS WIT">
    <p:bg>
      <p:bgPr>
        <a:solidFill>
          <a:schemeClr val="tx1"/>
        </a:solidFill>
        <a:effectLst/>
      </p:bgPr>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8" name="Title 1"/>
          <p:cNvSpPr>
            <a:spLocks noGrp="1"/>
          </p:cNvSpPr>
          <p:nvPr>
            <p:ph type="title" hasCustomPrompt="1"/>
          </p:nvPr>
        </p:nvSpPr>
        <p:spPr>
          <a:xfrm>
            <a:off x="515607" y="444793"/>
            <a:ext cx="3987212"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a:t>Op de agenda</a:t>
            </a:r>
          </a:p>
        </p:txBody>
      </p:sp>
      <p:sp>
        <p:nvSpPr>
          <p:cNvPr id="3" name="Text Placeholder 2"/>
          <p:cNvSpPr>
            <a:spLocks noGrp="1"/>
          </p:cNvSpPr>
          <p:nvPr>
            <p:ph type="body" sz="quarter" idx="10" hasCustomPrompt="1"/>
          </p:nvPr>
        </p:nvSpPr>
        <p:spPr>
          <a:xfrm>
            <a:off x="4681246" y="444533"/>
            <a:ext cx="4098601" cy="4045985"/>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err="1"/>
              <a:t>Agendapunt</a:t>
            </a:r>
            <a:endParaRPr lang="en-US" dirty="0"/>
          </a:p>
          <a:p>
            <a:pPr lvl="1"/>
            <a:r>
              <a:rPr lang="en-US" dirty="0"/>
              <a:t>Second level</a:t>
            </a:r>
          </a:p>
          <a:p>
            <a:pPr lvl="2"/>
            <a:r>
              <a:rPr lang="en-US" dirty="0"/>
              <a:t>Third level</a:t>
            </a:r>
          </a:p>
          <a:p>
            <a:pPr lvl="3"/>
            <a:r>
              <a:rPr lang="en-US" dirty="0"/>
              <a:t>Fourth level</a:t>
            </a:r>
          </a:p>
          <a:p>
            <a:pPr lvl="4"/>
            <a:r>
              <a:rPr lang="en-US" dirty="0"/>
              <a:t>Fifth level</a:t>
            </a:r>
            <a:endParaRPr lang="nl-NL" dirty="0"/>
          </a:p>
        </p:txBody>
      </p:sp>
      <p:pic>
        <p:nvPicPr>
          <p:cNvPr id="13" name="Picture 1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182812376"/>
      </p:ext>
    </p:extLst>
  </p:cSld>
  <p:clrMapOvr>
    <a:overrideClrMapping bg1="dk1" tx1="lt1" bg2="dk2" tx2="lt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p:cSld name="FOTO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54519328"/>
      </p:ext>
    </p:extLst>
  </p:cSld>
  <p:clrMapOvr>
    <a:overrideClrMapping bg1="dk1" tx1="lt1" bg2="dk2" tx2="lt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p:cSld name="FOTO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54715529"/>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p:cSld name="FOTO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44592109"/>
      </p:ext>
    </p:extLst>
  </p:cSld>
  <p:clrMapOvr>
    <a:overrideClrMapping bg1="dk1" tx1="lt1" bg2="dk2" tx2="lt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p:cSld name="FOTO4">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82790979"/>
      </p:ext>
    </p:extLst>
  </p:cSld>
  <p:clrMapOvr>
    <a:overrideClrMapping bg1="dk1" tx1="lt1" bg2="dk2" tx2="lt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p:cSld name="FOTO5">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9797094"/>
      </p:ext>
    </p:extLst>
  </p:cSld>
  <p:clrMapOvr>
    <a:overrideClrMapping bg1="dk1" tx1="lt1" bg2="dk2" tx2="lt2" accent1="accent1" accent2="accent2" accent3="accent3" accent4="accent4" accent5="accent5" accent6="accent6" hlink="hlink" folHlink="folHlink"/>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p:cSld name="FOTO6">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69820555"/>
      </p:ext>
    </p:extLst>
  </p:cSld>
  <p:clrMapOvr>
    <a:overrideClrMapping bg1="dk1" tx1="lt1" bg2="dk2" tx2="lt2" accent1="accent1" accent2="accent2" accent3="accent3" accent4="accent4" accent5="accent5" accent6="accent6" hlink="hlink" folHlink="folHlink"/>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1_3 MEDEDELINGEN">
    <p:bg>
      <p:bgPr>
        <a:solidFill>
          <a:schemeClr val="accent5"/>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20865638"/>
      </p:ext>
    </p:extLst>
  </p:cSld>
  <p:clrMapOvr>
    <a:overrideClrMapping bg1="dk1" tx1="lt1" bg2="dk2" tx2="lt2" accent1="accent1" accent2="accent2" accent3="accent3" accent4="accent4" accent5="accent5" accent6="accent6" hlink="hlink" folHlink="folHlink"/>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3 MEDEDELINGEN">
    <p:bg>
      <p:bgPr>
        <a:solidFill>
          <a:srgbClr val="E73430"/>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083968866"/>
      </p:ext>
    </p:extLst>
  </p:cSld>
  <p:clrMapOvr>
    <a:overrideClrMapping bg1="dk1" tx1="lt1" bg2="dk2" tx2="lt2" accent1="accent1" accent2="accent2" accent3="accent3" accent4="accent4" accent5="accent5" accent6="accent6" hlink="hlink" folHlink="folHlink"/>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p:cSld name="2_3 MEDEDELINGEN">
    <p:bg>
      <p:bgPr>
        <a:solidFill>
          <a:schemeClr val="accent4"/>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26882756"/>
      </p:ext>
    </p:extLst>
  </p:cSld>
  <p:clrMapOvr>
    <a:overrideClrMapping bg1="dk1" tx1="lt1" bg2="dk2" tx2="lt2" accent1="accent1" accent2="accent2" accent3="accent3" accent4="accent4" accent5="accent5" accent6="accent6" hlink="hlink" folHlink="folHlink"/>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p:cSld name="3_3 MEDEDELINGEN">
    <p:bg>
      <p:bgPr>
        <a:solidFill>
          <a:schemeClr val="accent3"/>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3969883896"/>
      </p:ext>
    </p:extLst>
  </p:cSld>
  <p:clrMapOvr>
    <a:overrideClrMapping bg1="dk1" tx1="lt1" bg2="dk2" tx2="lt2" accent1="accent1" accent2="accent2" accent3="accent3" accent4="accent4" accent5="accent5" accent6="accent6" hlink="hlink" folHlink="folHlink"/>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p:cSld name="4_3 MEDEDELINGEN">
    <p:bg>
      <p:bgPr>
        <a:solidFill>
          <a:schemeClr val="accent2"/>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38649016"/>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p:cSld name="5_3 MEDEDELINGEN">
    <p:bg>
      <p:bgPr>
        <a:solidFill>
          <a:schemeClr val="accent1"/>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652726395"/>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sz="2400"/>
            </a:lvl1p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lvl1pPr>
              <a:defRPr sz="1800"/>
            </a:lvl1pPr>
            <a:lvl2pPr>
              <a:defRPr sz="1600"/>
            </a:lvl2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The Art of Intelligence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p:cSld name="6_3 MEDEDELINGEN">
    <p:bg>
      <p:bgPr>
        <a:solidFill>
          <a:srgbClr val="00A9C7"/>
        </a:solidFill>
        <a:effectLst/>
      </p:bgPr>
    </p:bg>
    <p:spTree>
      <p:nvGrpSpPr>
        <p:cNvPr id="1" name=""/>
        <p:cNvGrpSpPr/>
        <p:nvPr/>
      </p:nvGrpSpPr>
      <p:grpSpPr>
        <a:xfrm>
          <a:off x="0" y="0"/>
          <a:ext cx="0" cy="0"/>
          <a:chOff x="0" y="0"/>
          <a:chExt cx="0" cy="0"/>
        </a:xfrm>
      </p:grpSpPr>
      <p:sp>
        <p:nvSpPr>
          <p:cNvPr id="3" name="Text Placeholder 2"/>
          <p:cNvSpPr>
            <a:spLocks noGrp="1"/>
          </p:cNvSpPr>
          <p:nvPr>
            <p:ph type="body" idx="1" hasCustomPrompt="1"/>
          </p:nvPr>
        </p:nvSpPr>
        <p:spPr>
          <a:xfrm>
            <a:off x="470821" y="2508529"/>
            <a:ext cx="230688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19" name="Text Placeholder 2"/>
          <p:cNvSpPr>
            <a:spLocks noGrp="1"/>
          </p:cNvSpPr>
          <p:nvPr>
            <p:ph type="body" idx="10" hasCustomPrompt="1"/>
          </p:nvPr>
        </p:nvSpPr>
        <p:spPr>
          <a:xfrm>
            <a:off x="3412865" y="2508525"/>
            <a:ext cx="2306881" cy="2070232"/>
          </a:xfrm>
          <a:prstGeom prst="rect">
            <a:avLst/>
          </a:prstGeom>
        </p:spPr>
        <p:txBody>
          <a:bodyPr>
            <a:norm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6354587" y="2512756"/>
            <a:ext cx="2306881"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6" name="Group 5"/>
          <p:cNvGrpSpPr>
            <a:grpSpLocks noChangeAspect="1"/>
          </p:cNvGrpSpPr>
          <p:nvPr/>
        </p:nvGrpSpPr>
        <p:grpSpPr>
          <a:xfrm>
            <a:off x="1126708" y="1833679"/>
            <a:ext cx="776583" cy="546035"/>
            <a:chOff x="1502273" y="2576434"/>
            <a:chExt cx="1035445" cy="1035445"/>
          </a:xfrm>
        </p:grpSpPr>
        <p:sp>
          <p:nvSpPr>
            <p:cNvPr id="4" name="Oval 3"/>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5" name="TextBox 4"/>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sp>
        <p:nvSpPr>
          <p:cNvPr id="17"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grpSp>
        <p:nvGrpSpPr>
          <p:cNvPr id="15" name="Group 14"/>
          <p:cNvGrpSpPr>
            <a:grpSpLocks noChangeAspect="1"/>
          </p:cNvGrpSpPr>
          <p:nvPr/>
        </p:nvGrpSpPr>
        <p:grpSpPr>
          <a:xfrm>
            <a:off x="4178014" y="1833678"/>
            <a:ext cx="776583" cy="546035"/>
            <a:chOff x="1502273" y="2576434"/>
            <a:chExt cx="1035445" cy="1035445"/>
          </a:xfrm>
        </p:grpSpPr>
        <p:sp>
          <p:nvSpPr>
            <p:cNvPr id="16" name="Oval 15"/>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8" name="TextBox 17"/>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grpSp>
        <p:nvGrpSpPr>
          <p:cNvPr id="21" name="Group 20"/>
          <p:cNvGrpSpPr>
            <a:grpSpLocks noChangeAspect="1"/>
          </p:cNvGrpSpPr>
          <p:nvPr/>
        </p:nvGrpSpPr>
        <p:grpSpPr>
          <a:xfrm>
            <a:off x="7119736" y="1833678"/>
            <a:ext cx="776583" cy="546035"/>
            <a:chOff x="1502273" y="2576434"/>
            <a:chExt cx="1035445" cy="1035445"/>
          </a:xfrm>
        </p:grpSpPr>
        <p:sp>
          <p:nvSpPr>
            <p:cNvPr id="22" name="Oval 2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23" name="TextBox 22"/>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3</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485024287"/>
      </p:ext>
    </p:extLst>
  </p:cSld>
  <p:clrMapOvr>
    <a:overrideClrMapping bg1="dk1" tx1="lt1" bg2="dk2" tx2="lt2" accent1="accent1" accent2="accent2" accent3="accent3" accent4="accent4" accent5="accent5" accent6="accent6" hlink="hlink" folHlink="folHlink"/>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p:cSld name="1_2 MEDEDELINGEN">
    <p:bg>
      <p:bgPr>
        <a:solidFill>
          <a:schemeClr val="accent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796396010"/>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2 MEDEDELINGEN">
    <p:bg>
      <p:bgPr>
        <a:solidFill>
          <a:srgbClr val="E73430"/>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134696479"/>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p:cSld name="2_2 MEDEDELINGEN">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112829981"/>
      </p:ext>
    </p:extLst>
  </p:cSld>
  <p:clrMapOvr>
    <a:overrideClrMapping bg1="dk1" tx1="lt1" bg2="dk2" tx2="lt2" accent1="accent1" accent2="accent2" accent3="accent3" accent4="accent4" accent5="accent5" accent6="accent6" hlink="hlink" folHlink="folHlink"/>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preserve="1">
  <p:cSld name="3_2 MEDEDELINGEN">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710478681"/>
      </p:ext>
    </p:extLst>
  </p:cSld>
  <p:clrMapOvr>
    <a:overrideClrMapping bg1="dk1" tx1="lt1" bg2="dk2" tx2="lt2" accent1="accent1" accent2="accent2" accent3="accent3" accent4="accent4" accent5="accent5" accent6="accent6" hlink="hlink" folHlink="folHlink"/>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showMasterSp="0" preserve="1">
  <p:cSld name="4_2 MEDEDELINGEN">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894773077"/>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showMasterSp="0" preserve="1">
  <p:cSld name="5_2 MEDEDELINGEN">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1719397124"/>
      </p:ext>
    </p:extLst>
  </p:cSld>
  <p:clrMapOvr>
    <a:overrideClrMapping bg1="dk1" tx1="lt1" bg2="dk2" tx2="lt2" accent1="accent1" accent2="accent2" accent3="accent3" accent4="accent4" accent5="accent5" accent6="accent6" hlink="hlink" folHlink="folHlink"/>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showMasterSp="0" preserve="1">
  <p:cSld name="6_2 MEDEDELINGEN">
    <p:bg>
      <p:bgPr>
        <a:solidFill>
          <a:srgbClr val="00A9C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 y="444797"/>
            <a:ext cx="9143999" cy="513268"/>
          </a:xfrm>
          <a:prstGeom prst="rect">
            <a:avLst/>
          </a:prstGeom>
        </p:spPr>
        <p:txBody>
          <a:bodyPr anchor="t" anchorCtr="0">
            <a:noAutofit/>
          </a:bodyPr>
          <a:lstStyle>
            <a:lvl1pPr algn="ctr">
              <a:defRPr sz="3427"/>
            </a:lvl1pPr>
          </a:lstStyle>
          <a:p>
            <a:r>
              <a:rPr lang="en-US" dirty="0" err="1"/>
              <a:t>Plaats</a:t>
            </a:r>
            <a:r>
              <a:rPr lang="en-US" dirty="0"/>
              <a:t> </a:t>
            </a:r>
            <a:r>
              <a:rPr lang="en-US" dirty="0" err="1"/>
              <a:t>titel</a:t>
            </a:r>
            <a:r>
              <a:rPr lang="en-US" dirty="0"/>
              <a:t> </a:t>
            </a:r>
            <a:r>
              <a:rPr lang="en-US" dirty="0" err="1"/>
              <a:t>hier</a:t>
            </a:r>
            <a:endParaRPr lang="en-US" dirty="0"/>
          </a:p>
        </p:txBody>
      </p:sp>
      <p:sp>
        <p:nvSpPr>
          <p:cNvPr id="3" name="Text Placeholder 2"/>
          <p:cNvSpPr>
            <a:spLocks noGrp="1"/>
          </p:cNvSpPr>
          <p:nvPr>
            <p:ph type="body" idx="1" hasCustomPrompt="1"/>
          </p:nvPr>
        </p:nvSpPr>
        <p:spPr>
          <a:xfrm>
            <a:off x="470821" y="2508529"/>
            <a:ext cx="3706871" cy="2070233"/>
          </a:xfrm>
          <a:prstGeom prst="rect">
            <a:avLst/>
          </a:prstGeom>
        </p:spPr>
        <p:txBody>
          <a:bodyPr>
            <a:noAutofit/>
          </a:bodyPr>
          <a:lstStyle>
            <a:lvl1pPr marL="0" indent="0" algn="ctr">
              <a:lnSpc>
                <a:spcPct val="120000"/>
              </a:lnSpc>
              <a:buNone/>
              <a:defRPr sz="1635" b="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sp>
        <p:nvSpPr>
          <p:cNvPr id="20" name="Text Placeholder 2"/>
          <p:cNvSpPr>
            <a:spLocks noGrp="1"/>
          </p:cNvSpPr>
          <p:nvPr>
            <p:ph type="body" idx="11" hasCustomPrompt="1"/>
          </p:nvPr>
        </p:nvSpPr>
        <p:spPr>
          <a:xfrm>
            <a:off x="4954276" y="2512756"/>
            <a:ext cx="3707193" cy="2066002"/>
          </a:xfrm>
          <a:prstGeom prst="rect">
            <a:avLst/>
          </a:prstGeom>
        </p:spPr>
        <p:txBody>
          <a:bodyPr>
            <a:normAutofit/>
          </a:bodyPr>
          <a:lstStyle>
            <a:lvl1pPr marL="0" indent="0" algn="ctr">
              <a:lnSpc>
                <a:spcPct val="120000"/>
              </a:lnSpc>
              <a:buNone/>
              <a:defRPr sz="1635" b="0" baseline="0">
                <a:solidFill>
                  <a:schemeClr val="tx1"/>
                </a:solidFill>
                <a:latin typeface="+mj-lt"/>
                <a:cs typeface="Arial" panose="020B0604020202020204" pitchFamily="34" charset="0"/>
              </a:defRPr>
            </a:lvl1pPr>
            <a:lvl2pPr marL="321384" indent="0">
              <a:buNone/>
              <a:defRPr sz="1424">
                <a:solidFill>
                  <a:schemeClr val="tx1">
                    <a:tint val="75000"/>
                  </a:schemeClr>
                </a:solidFill>
              </a:defRPr>
            </a:lvl2pPr>
            <a:lvl3pPr marL="642767" indent="0">
              <a:buNone/>
              <a:defRPr sz="1266">
                <a:solidFill>
                  <a:schemeClr val="tx1">
                    <a:tint val="75000"/>
                  </a:schemeClr>
                </a:solidFill>
              </a:defRPr>
            </a:lvl3pPr>
            <a:lvl4pPr marL="964151" indent="0">
              <a:buNone/>
              <a:defRPr sz="1107">
                <a:solidFill>
                  <a:schemeClr val="tx1">
                    <a:tint val="75000"/>
                  </a:schemeClr>
                </a:solidFill>
              </a:defRPr>
            </a:lvl4pPr>
            <a:lvl5pPr marL="1285535" indent="0">
              <a:buNone/>
              <a:defRPr sz="1107">
                <a:solidFill>
                  <a:schemeClr val="tx1">
                    <a:tint val="75000"/>
                  </a:schemeClr>
                </a:solidFill>
              </a:defRPr>
            </a:lvl5pPr>
            <a:lvl6pPr marL="1606918" indent="0">
              <a:buNone/>
              <a:defRPr sz="1107">
                <a:solidFill>
                  <a:schemeClr val="tx1">
                    <a:tint val="75000"/>
                  </a:schemeClr>
                </a:solidFill>
              </a:defRPr>
            </a:lvl6pPr>
            <a:lvl7pPr marL="1928302" indent="0">
              <a:buNone/>
              <a:defRPr sz="1107">
                <a:solidFill>
                  <a:schemeClr val="tx1">
                    <a:tint val="75000"/>
                  </a:schemeClr>
                </a:solidFill>
              </a:defRPr>
            </a:lvl7pPr>
            <a:lvl8pPr marL="2249685" indent="0">
              <a:buNone/>
              <a:defRPr sz="1107">
                <a:solidFill>
                  <a:schemeClr val="tx1">
                    <a:tint val="75000"/>
                  </a:schemeClr>
                </a:solidFill>
              </a:defRPr>
            </a:lvl8pPr>
            <a:lvl9pPr marL="2571069" indent="0">
              <a:buNone/>
              <a:defRPr sz="1107">
                <a:solidFill>
                  <a:schemeClr val="tx1">
                    <a:tint val="75000"/>
                  </a:schemeClr>
                </a:solidFill>
              </a:defRPr>
            </a:lvl9pPr>
          </a:lstStyle>
          <a:p>
            <a:pPr lvl="0"/>
            <a:r>
              <a:rPr lang="en-US" dirty="0"/>
              <a:t>Rat. </a:t>
            </a:r>
            <a:r>
              <a:rPr lang="en-US" dirty="0" err="1"/>
              <a:t>Aquam</a:t>
            </a:r>
            <a:r>
              <a:rPr lang="en-US" dirty="0"/>
              <a:t> </a:t>
            </a:r>
            <a:r>
              <a:rPr lang="en-US" dirty="0" err="1"/>
              <a:t>fuga</a:t>
            </a:r>
            <a:r>
              <a:rPr lang="en-US" dirty="0"/>
              <a:t>. Ed </a:t>
            </a:r>
            <a:r>
              <a:rPr lang="en-US" dirty="0" err="1"/>
              <a:t>erro</a:t>
            </a:r>
            <a:r>
              <a:rPr lang="en-US" dirty="0"/>
              <a:t> </a:t>
            </a:r>
            <a:r>
              <a:rPr lang="en-US" dirty="0" err="1"/>
              <a:t>es</a:t>
            </a:r>
            <a:r>
              <a:rPr lang="en-US" dirty="0"/>
              <a:t> </a:t>
            </a:r>
            <a:r>
              <a:rPr lang="en-US" dirty="0" err="1"/>
              <a:t>maxime</a:t>
            </a:r>
            <a:r>
              <a:rPr lang="en-US" dirty="0"/>
              <a:t> </a:t>
            </a:r>
            <a:r>
              <a:rPr lang="en-US" dirty="0" err="1"/>
              <a:t>sunt</a:t>
            </a:r>
            <a:r>
              <a:rPr lang="en-US" dirty="0"/>
              <a:t> quo </a:t>
            </a:r>
            <a:r>
              <a:rPr lang="en-US" dirty="0" err="1"/>
              <a:t>occusdam</a:t>
            </a:r>
            <a:r>
              <a:rPr lang="en-US" dirty="0"/>
              <a:t>, </a:t>
            </a:r>
            <a:r>
              <a:rPr lang="en-US" dirty="0" err="1"/>
              <a:t>eaquid</a:t>
            </a:r>
            <a:r>
              <a:rPr lang="en-US" dirty="0"/>
              <a:t> </a:t>
            </a:r>
            <a:r>
              <a:rPr lang="en-US" dirty="0" err="1"/>
              <a:t>mossie</a:t>
            </a:r>
            <a:r>
              <a:rPr lang="en-US" dirty="0"/>
              <a:t> </a:t>
            </a:r>
            <a:r>
              <a:rPr lang="en-US" dirty="0" err="1"/>
              <a:t>uitquis</a:t>
            </a:r>
            <a:r>
              <a:rPr lang="en-US" dirty="0"/>
              <a:t> </a:t>
            </a:r>
            <a:r>
              <a:rPr lang="en-US" dirty="0" err="1"/>
              <a:t>atest</a:t>
            </a:r>
            <a:endParaRPr lang="en-US" dirty="0"/>
          </a:p>
        </p:txBody>
      </p:sp>
      <p:grpSp>
        <p:nvGrpSpPr>
          <p:cNvPr id="11" name="Group 10"/>
          <p:cNvGrpSpPr>
            <a:grpSpLocks noChangeAspect="1"/>
          </p:cNvGrpSpPr>
          <p:nvPr/>
        </p:nvGrpSpPr>
        <p:grpSpPr>
          <a:xfrm>
            <a:off x="1935966" y="1840767"/>
            <a:ext cx="776583" cy="546035"/>
            <a:chOff x="1502273" y="2576434"/>
            <a:chExt cx="1035445" cy="1035445"/>
          </a:xfrm>
        </p:grpSpPr>
        <p:sp>
          <p:nvSpPr>
            <p:cNvPr id="12" name="Oval 11"/>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3" name="TextBox 12"/>
            <p:cNvSpPr txBox="1"/>
            <p:nvPr/>
          </p:nvSpPr>
          <p:spPr>
            <a:xfrm>
              <a:off x="1502273" y="2709435"/>
              <a:ext cx="1035445" cy="852109"/>
            </a:xfrm>
            <a:prstGeom prst="rect">
              <a:avLst/>
            </a:prstGeom>
            <a:noFill/>
          </p:spPr>
          <p:txBody>
            <a:bodyPr wrap="square" rtlCol="0">
              <a:spAutoFit/>
            </a:bodyPr>
            <a:lstStyle/>
            <a:p>
              <a:pPr algn="ctr"/>
              <a:r>
                <a:rPr lang="nl-NL" sz="2320" b="1" dirty="0">
                  <a:latin typeface="+mj-lt"/>
                  <a:cs typeface="Arial" panose="020B0604020202020204" pitchFamily="34" charset="0"/>
                </a:rPr>
                <a:t>1</a:t>
              </a:r>
            </a:p>
          </p:txBody>
        </p:sp>
      </p:grpSp>
      <p:grpSp>
        <p:nvGrpSpPr>
          <p:cNvPr id="14" name="Group 13"/>
          <p:cNvGrpSpPr>
            <a:grpSpLocks noChangeAspect="1"/>
          </p:cNvGrpSpPr>
          <p:nvPr/>
        </p:nvGrpSpPr>
        <p:grpSpPr>
          <a:xfrm>
            <a:off x="6419580" y="1840768"/>
            <a:ext cx="776583" cy="546035"/>
            <a:chOff x="1502273" y="2576434"/>
            <a:chExt cx="1035445" cy="1035445"/>
          </a:xfrm>
        </p:grpSpPr>
        <p:sp>
          <p:nvSpPr>
            <p:cNvPr id="15" name="Oval 14"/>
            <p:cNvSpPr/>
            <p:nvPr/>
          </p:nvSpPr>
          <p:spPr>
            <a:xfrm>
              <a:off x="1647960" y="2576434"/>
              <a:ext cx="744071" cy="1035445"/>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266"/>
            </a:p>
          </p:txBody>
        </p:sp>
        <p:sp>
          <p:nvSpPr>
            <p:cNvPr id="16" name="TextBox 15"/>
            <p:cNvSpPr txBox="1"/>
            <p:nvPr/>
          </p:nvSpPr>
          <p:spPr>
            <a:xfrm>
              <a:off x="1502273" y="2709435"/>
              <a:ext cx="1035445" cy="852109"/>
            </a:xfrm>
            <a:prstGeom prst="rect">
              <a:avLst/>
            </a:prstGeom>
            <a:noFill/>
          </p:spPr>
          <p:txBody>
            <a:bodyPr wrap="square" rtlCol="0">
              <a:spAutoFit/>
            </a:bodyPr>
            <a:lstStyle/>
            <a:p>
              <a:pPr algn="ctr"/>
              <a:r>
                <a:rPr lang="en-US" sz="2320" b="1" dirty="0">
                  <a:latin typeface="+mj-lt"/>
                  <a:cs typeface="Arial" panose="020B0604020202020204" pitchFamily="34" charset="0"/>
                </a:rPr>
                <a:t>2</a:t>
              </a:r>
              <a:endParaRPr lang="nl-NL" sz="2320" b="1" dirty="0">
                <a:latin typeface="+mj-lt"/>
                <a:cs typeface="Arial" panose="020B0604020202020204" pitchFamily="34" charset="0"/>
              </a:endParaRPr>
            </a:p>
          </p:txBody>
        </p:sp>
      </p:grpSp>
    </p:spTree>
    <p:extLst>
      <p:ext uri="{BB962C8B-B14F-4D97-AF65-F5344CB8AC3E}">
        <p14:creationId xmlns:p14="http://schemas.microsoft.com/office/powerpoint/2010/main" val="2929498146"/>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preserve="1">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469467566"/>
      </p:ext>
    </p:extLst>
  </p:cSld>
  <p:clrMapOvr>
    <a:overrideClrMapping bg1="lt1" tx1="dk1" bg2="lt2" tx2="dk2" accent1="accent1" accent2="accent2" accent3="accent3" accent4="accent4" accent5="accent5" accent6="accent6" hlink="hlink" folHlink="folHlink"/>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reserve="1">
  <p:cSld name="STANDAARD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4" name="Text Placeholder 3"/>
          <p:cNvSpPr>
            <a:spLocks noGrp="1"/>
          </p:cNvSpPr>
          <p:nvPr>
            <p:ph type="body" sz="quarter" idx="10"/>
          </p:nvPr>
        </p:nvSpPr>
        <p:spPr>
          <a:xfrm>
            <a:off x="1011257" y="1372940"/>
            <a:ext cx="6297749" cy="30204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030449237"/>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The Art of Intelligence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437921931"/>
      </p:ext>
    </p:extLst>
  </p:cSld>
  <p:clrMapOvr>
    <a:overrideClrMapping bg1="lt1" tx1="dk1" bg2="lt2" tx2="dk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STANDAARD ALLEEN TITEL ZWAR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solidFill>
                  <a:schemeClr val="bg1"/>
                </a:solidFill>
              </a:defRPr>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9417744"/>
      </p:ext>
    </p:extLst>
  </p:cSld>
  <p:clrMapOvr>
    <a:overrideClrMapping bg1="lt1" tx1="dk1" bg2="lt2" tx2="dk2" accent1="accent1" accent2="accent2" accent3="accent3" accent4="accent4" accent5="accent5" accent6="accent6" hlink="hlink" folHlink="folHlink"/>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69B4">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69B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76650462"/>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showMasterSp="0" preserve="1">
  <p:cSld name="1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529844640"/>
      </p:ext>
    </p:extLst>
  </p:cSld>
  <p:clrMapOvr>
    <a:overrideClrMapping bg1="lt1" tx1="dk1" bg2="lt2" tx2="dk2" accent1="accent1" accent2="accent2" accent3="accent3" accent4="accent4" accent5="accent5" accent6="accent6" hlink="hlink" folHlink="folHlink"/>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2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669741681"/>
      </p:ext>
    </p:extLst>
  </p:cSld>
  <p:clrMapOvr>
    <a:overrideClrMapping bg1="lt1" tx1="dk1" bg2="lt2" tx2="dk2" accent1="accent1" accent2="accent2" accent3="accent3" accent4="accent4" accent5="accent5" accent6="accent6" hlink="hlink" folHlink="folHlink"/>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p:cSld name="3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098916371"/>
      </p:ext>
    </p:extLst>
  </p:cSld>
  <p:clrMapOvr>
    <a:overrideClrMapping bg1="lt1" tx1="dk1" bg2="lt2" tx2="dk2" accent1="accent1" accent2="accent2" accent3="accent3" accent4="accent4" accent5="accent5" accent6="accent6" hlink="hlink" folHlink="folHlink"/>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4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13250686"/>
      </p:ext>
    </p:extLst>
  </p:cSld>
  <p:clrMapOvr>
    <a:overrideClrMapping bg1="lt1" tx1="dk1" bg2="lt2" tx2="dk2" accent1="accent1" accent2="accent2" accent3="accent3" accent4="accent4" accent5="accent5" accent6="accent6" hlink="hlink" folHlink="folHlink"/>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p:cSld name="5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chemeClr val="accent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72401592"/>
      </p:ext>
    </p:extLst>
  </p:cSld>
  <p:clrMapOvr>
    <a:overrideClrMapping bg1="lt1" tx1="dk1" bg2="lt2" tx2="dk2" accent1="accent1" accent2="accent2" accent3="accent3" accent4="accent4" accent5="accent5" accent6="accent6" hlink="hlink" folHlink="folHlink"/>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p:cSld name="6_FOTO QUOTE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1282710"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0"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1282711"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4199272202"/>
      </p:ext>
    </p:extLst>
  </p:cSld>
  <p:clrMapOvr>
    <a:overrideClrMapping bg1="lt1" tx1="dk1" bg2="lt2" tx2="dk2" accent1="accent1" accent2="accent2" accent3="accent3" accent4="accent4" accent5="accent5" accent6="accent6" hlink="hlink" folHlink="folHlink"/>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p:cSld name="1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542252831"/>
      </p:ext>
    </p:extLst>
  </p:cSld>
  <p:clrMapOvr>
    <a:overrideClrMapping bg1="lt1" tx1="dk1" bg2="lt2" tx2="dk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The Art of Intelligence</a:t>
            </a:r>
            <a:endParaRPr lang="nl-NL" dirty="0"/>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p:cSld name="2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118673739"/>
      </p:ext>
    </p:extLst>
  </p:cSld>
  <p:clrMapOvr>
    <a:overrideClrMapping bg1="lt1" tx1="dk1" bg2="lt2" tx2="dk2" accent1="accent1" accent2="accent2" accent3="accent3" accent4="accent4" accent5="accent5" accent6="accent6" hlink="hlink" folHlink="folHlink"/>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p:cSld name="3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4">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3047742549"/>
      </p:ext>
    </p:extLst>
  </p:cSld>
  <p:clrMapOvr>
    <a:overrideClrMapping bg1="lt1" tx1="dk1" bg2="lt2" tx2="dk2" accent1="accent1" accent2="accent2" accent3="accent3" accent4="accent4" accent5="accent5" accent6="accent6" hlink="hlink" folHlink="folHlink"/>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p:cSld name="4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3">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2993363592"/>
      </p:ext>
    </p:extLst>
  </p:cSld>
  <p:clrMapOvr>
    <a:overrideClrMapping bg1="lt1" tx1="dk1" bg2="lt2" tx2="dk2" accent1="accent1" accent2="accent2" accent3="accent3" accent4="accent4" accent5="accent5" accent6="accent6" hlink="hlink" folHlink="folHlink"/>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p:cSld name="5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chemeClr val="accent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808565024"/>
      </p:ext>
    </p:extLst>
  </p:cSld>
  <p:clrMapOvr>
    <a:overrideClrMapping bg1="lt1" tx1="dk1" bg2="lt2" tx2="dk2" accent1="accent1" accent2="accent2" accent3="accent3" accent4="accent4" accent5="accent5" accent6="accent6" hlink="hlink" folHlink="folHlink"/>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preserve="1">
  <p:cSld name="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8F33">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8F33"/>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67006409"/>
      </p:ext>
    </p:extLst>
  </p:cSld>
  <p:clrMapOvr>
    <a:overrideClrMapping bg1="lt1" tx1="dk1" bg2="lt2" tx2="dk2" accent1="accent1" accent2="accent2" accent3="accent3" accent4="accent4" accent5="accent5" accent6="accent6" hlink="hlink" folHlink="folHlink"/>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showMasterSp="0" preserve="1">
  <p:cSld name="6_FOTO QUOTE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p:cNvSpPr/>
          <p:nvPr/>
        </p:nvSpPr>
        <p:spPr>
          <a:xfrm>
            <a:off x="3923553" y="0"/>
            <a:ext cx="3925303" cy="5143500"/>
          </a:xfrm>
          <a:prstGeom prst="rect">
            <a:avLst/>
          </a:prstGeom>
          <a:solidFill>
            <a:srgbClr val="00A9C7">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 name="Rectangle 1"/>
          <p:cNvSpPr/>
          <p:nvPr/>
        </p:nvSpPr>
        <p:spPr>
          <a:xfrm>
            <a:off x="4507173" y="0"/>
            <a:ext cx="4636827" cy="5143500"/>
          </a:xfrm>
          <a:prstGeom prst="rect">
            <a:avLst/>
          </a:prstGeom>
          <a:solidFill>
            <a:srgbClr val="00A9C7"/>
          </a:solidFill>
          <a:ln>
            <a:noFill/>
          </a:ln>
        </p:spPr>
        <p:style>
          <a:lnRef idx="2">
            <a:schemeClr val="accent1">
              <a:shade val="50000"/>
            </a:schemeClr>
          </a:lnRef>
          <a:fillRef idx="1">
            <a:schemeClr val="accent1"/>
          </a:fillRef>
          <a:effectRef idx="0">
            <a:schemeClr val="accent1"/>
          </a:effectRef>
          <a:fontRef idx="minor">
            <a:schemeClr val="lt1"/>
          </a:fontRef>
        </p:style>
        <p:txBody>
          <a:bodyPr lIns="48209" tIns="24105" rIns="48209" bIns="24105" rtlCol="0" anchor="ctr"/>
          <a:lstStyle/>
          <a:p>
            <a:pPr algn="ctr"/>
            <a:endParaRPr lang="nl-NL" sz="949"/>
          </a:p>
        </p:txBody>
      </p:sp>
      <p:sp>
        <p:nvSpPr>
          <p:cNvPr id="23" name="Content Placeholder 3"/>
          <p:cNvSpPr>
            <a:spLocks noGrp="1"/>
          </p:cNvSpPr>
          <p:nvPr>
            <p:ph sz="half" idx="2" hasCustomPrompt="1"/>
          </p:nvPr>
        </p:nvSpPr>
        <p:spPr>
          <a:xfrm>
            <a:off x="5838078" y="0"/>
            <a:ext cx="2048375"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257951058"/>
      </p:ext>
    </p:extLst>
  </p:cSld>
  <p:clrMapOvr>
    <a:overrideClrMapping bg1="lt1" tx1="dk1" bg2="lt2" tx2="dk2" accent1="accent1" accent2="accent2" accent3="accent3" accent4="accent4" accent5="accent5" accent6="accent6" hlink="hlink" folHlink="folHlink"/>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preserve="1">
  <p:cSld name="COLORS QUOTE 1">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4616356"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418429969"/>
      </p:ext>
    </p:extLst>
  </p:cSld>
  <p:clrMapOvr>
    <a:overrideClrMapping bg1="lt1" tx1="dk1" bg2="lt2" tx2="dk2" accent1="accent1" accent2="accent2" accent3="accent3" accent4="accent4" accent5="accent5" accent6="accent6" hlink="hlink" folHlink="folHlink"/>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p:cSld name="COLORS QUOTE 2">
    <p:bg>
      <p:bgPr>
        <a:blipFill dpi="0" rotWithShape="1">
          <a:blip r:embed="rId2">
            <a:lum/>
          </a:blip>
          <a:srcRect/>
          <a:stretch>
            <a:fillRect t="-3000" b="-3000"/>
          </a:stretch>
        </a:blipFill>
        <a:effectLst/>
      </p:bgPr>
    </p:bg>
    <p:spTree>
      <p:nvGrpSpPr>
        <p:cNvPr id="1" name=""/>
        <p:cNvGrpSpPr/>
        <p:nvPr/>
      </p:nvGrpSpPr>
      <p:grpSpPr>
        <a:xfrm>
          <a:off x="0" y="0"/>
          <a:ext cx="0" cy="0"/>
          <a:chOff x="0" y="0"/>
          <a:chExt cx="0" cy="0"/>
        </a:xfrm>
      </p:grpSpPr>
      <p:sp>
        <p:nvSpPr>
          <p:cNvPr id="23" name="Content Placeholder 3"/>
          <p:cNvSpPr>
            <a:spLocks noGrp="1"/>
          </p:cNvSpPr>
          <p:nvPr>
            <p:ph sz="half" idx="2" hasCustomPrompt="1"/>
          </p:nvPr>
        </p:nvSpPr>
        <p:spPr>
          <a:xfrm>
            <a:off x="5916305" y="0"/>
            <a:ext cx="2129051" cy="5143500"/>
          </a:xfrm>
          <a:prstGeom prst="rect">
            <a:avLst/>
          </a:prstGeom>
        </p:spPr>
        <p:txBody>
          <a:bodyPr anchor="ctr" anchorCtr="0">
            <a:noAutofit/>
          </a:bodyPr>
          <a:lstStyle>
            <a:lvl1pPr marL="0" indent="0" algn="ctr">
              <a:lnSpc>
                <a:spcPct val="120000"/>
              </a:lnSpc>
              <a:buNone/>
              <a:defRPr sz="1635" baseline="0">
                <a:solidFill>
                  <a:schemeClr val="bg1"/>
                </a:solidFill>
                <a:latin typeface="+mj-lt"/>
                <a:ea typeface="Arial Unicode MS" panose="020B0604020202020204" pitchFamily="34" charset="-128"/>
                <a:cs typeface="Arial" panose="020B0604020202020204" pitchFamily="34" charset="0"/>
              </a:defRPr>
            </a:lvl1pPr>
          </a:lstStyle>
          <a:p>
            <a:r>
              <a:rPr lang="nl-NL" dirty="0"/>
              <a:t>Centreer deze tekst altijd in het midden van het grootste kleurvlak</a:t>
            </a:r>
          </a:p>
        </p:txBody>
      </p:sp>
    </p:spTree>
    <p:extLst>
      <p:ext uri="{BB962C8B-B14F-4D97-AF65-F5344CB8AC3E}">
        <p14:creationId xmlns:p14="http://schemas.microsoft.com/office/powerpoint/2010/main" val="1976910741"/>
      </p:ext>
    </p:extLst>
  </p:cSld>
  <p:clrMapOvr>
    <a:overrideClrMapping bg1="lt1" tx1="dk1" bg2="lt2" tx2="dk2" accent1="accent1" accent2="accent2" accent3="accent3" accent4="accent4" accent5="accent5" accent6="accent6" hlink="hlink" folHlink="folHlink"/>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preserve="1">
  <p:cSld name="QUOTE WIT">
    <p:bg>
      <p:bgRef idx="1001">
        <a:schemeClr val="bg1"/>
      </p:bgRef>
    </p:bg>
    <p:spTree>
      <p:nvGrpSpPr>
        <p:cNvPr id="1" name=""/>
        <p:cNvGrpSpPr/>
        <p:nvPr/>
      </p:nvGrpSpPr>
      <p:grpSpPr>
        <a:xfrm>
          <a:off x="0" y="0"/>
          <a:ext cx="0" cy="0"/>
          <a:chOff x="0" y="0"/>
          <a:chExt cx="0" cy="0"/>
        </a:xfrm>
      </p:grpSpPr>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sp>
        <p:nvSpPr>
          <p:cNvPr id="3" name="Text Placeholder 2"/>
          <p:cNvSpPr>
            <a:spLocks noGrp="1"/>
          </p:cNvSpPr>
          <p:nvPr>
            <p:ph type="body" sz="quarter" idx="10" hasCustomPrompt="1"/>
          </p:nvPr>
        </p:nvSpPr>
        <p:spPr>
          <a:xfrm>
            <a:off x="1806532" y="565920"/>
            <a:ext cx="5535959" cy="3478393"/>
          </a:xfrm>
        </p:spPr>
        <p:txBody>
          <a:bodyPr anchor="ctr" anchorCtr="0"/>
          <a:lstStyle>
            <a:lvl1pPr marL="0" indent="0" algn="ctr">
              <a:buNone/>
              <a:defRPr/>
            </a:lvl1pPr>
          </a:lstStyle>
          <a:p>
            <a:pPr lvl="0"/>
            <a:r>
              <a:rPr lang="nl-NL" dirty="0"/>
              <a:t>Gebruik een slide als deze voor een quote of ter verduidelijking van een hoofdstuk. Deze tekst wordt horizontaal en verticaal gecentreerd</a:t>
            </a:r>
          </a:p>
        </p:txBody>
      </p:sp>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980182783"/>
      </p:ext>
    </p:extLst>
  </p:cSld>
  <p:clrMapOvr>
    <a:overrideClrMapping bg1="lt1" tx1="dk1" bg2="lt2" tx2="dk2" accent1="accent1" accent2="accent2" accent3="accent3" accent4="accent4" accent5="accent5" accent6="accent6" hlink="hlink" folHlink="folHlink"/>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preserve="1">
  <p:cSld name="PAYOFF ZWART">
    <p:bg>
      <p:bgRef idx="1001">
        <a:schemeClr val="bg1"/>
      </p:bgRef>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2"/>
                </a:solidFill>
              </a:defRPr>
            </a:lvl1pPr>
          </a:lstStyle>
          <a:p>
            <a:r>
              <a:rPr lang="en-US" dirty="0"/>
              <a:t>PAY OFF</a:t>
            </a:r>
          </a:p>
        </p:txBody>
      </p:sp>
      <p:sp>
        <p:nvSpPr>
          <p:cNvPr id="7"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tx2"/>
                </a:solidFill>
              </a:defRPr>
            </a:lvl1pPr>
          </a:lstStyle>
          <a:p>
            <a:pPr lvl="0"/>
            <a:r>
              <a:rPr lang="nl-NL" dirty="0"/>
              <a:t>TWEE REGELS MAXIMAAL</a:t>
            </a: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048349335"/>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The Art of Intelligence</a:t>
            </a:r>
            <a:endParaRPr lang="nl-NL" dirty="0"/>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p:cSld name="PAYOFF WIT">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09307" y="1806579"/>
            <a:ext cx="5925394" cy="591752"/>
          </a:xfrm>
          <a:prstGeom prst="rect">
            <a:avLst/>
          </a:prstGeom>
        </p:spPr>
        <p:txBody>
          <a:bodyPr anchor="t" anchorCtr="0">
            <a:noAutofit/>
          </a:bodyPr>
          <a:lstStyle>
            <a:lvl1pPr algn="ctr">
              <a:defRPr sz="3849">
                <a:solidFill>
                  <a:schemeClr val="accent1"/>
                </a:solidFill>
              </a:defRPr>
            </a:lvl1pPr>
          </a:lstStyle>
          <a:p>
            <a:r>
              <a:rPr lang="en-US" dirty="0"/>
              <a:t>PAY OFF</a:t>
            </a:r>
          </a:p>
        </p:txBody>
      </p:sp>
      <p:sp>
        <p:nvSpPr>
          <p:cNvPr id="12" name="Content Placeholder 11"/>
          <p:cNvSpPr>
            <a:spLocks noGrp="1"/>
          </p:cNvSpPr>
          <p:nvPr>
            <p:ph sz="quarter" idx="10" hasCustomPrompt="1"/>
          </p:nvPr>
        </p:nvSpPr>
        <p:spPr>
          <a:xfrm>
            <a:off x="1609307" y="2385421"/>
            <a:ext cx="5925394" cy="2036894"/>
          </a:xfrm>
          <a:prstGeom prst="rect">
            <a:avLst/>
          </a:prstGeom>
        </p:spPr>
        <p:txBody>
          <a:bodyPr>
            <a:noAutofit/>
          </a:bodyPr>
          <a:lstStyle>
            <a:lvl1pPr marL="0" indent="0" algn="ctr">
              <a:lnSpc>
                <a:spcPct val="80000"/>
              </a:lnSpc>
              <a:buNone/>
              <a:defRPr sz="3849" b="1" baseline="0">
                <a:solidFill>
                  <a:schemeClr val="bg2"/>
                </a:solidFill>
              </a:defRPr>
            </a:lvl1pPr>
          </a:lstStyle>
          <a:p>
            <a:pPr lvl="0"/>
            <a:r>
              <a:rPr lang="nl-NL" dirty="0"/>
              <a:t>TWEE REGELS MAXIMAAL</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4" name="Picture 1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2785551871"/>
      </p:ext>
    </p:extLst>
  </p:cSld>
  <p:clrMapOvr>
    <a:overrideClrMapping bg1="dk1" tx1="lt1" bg2="dk2" tx2="lt2" accent1="accent1" accent2="accent2" accent3="accent3" accent4="accent4" accent5="accent5" accent6="accent6" hlink="hlink" folHlink="folHlink"/>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p:cSld name="PAYOFF 2 FOT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2159543" y="3417274"/>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15" name="TextBox 14"/>
          <p:cNvSpPr txBox="1"/>
          <p:nvPr/>
        </p:nvSpPr>
        <p:spPr>
          <a:xfrm>
            <a:off x="4917910" y="3114560"/>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142224381"/>
      </p:ext>
    </p:extLst>
  </p:cSld>
  <p:clrMapOvr>
    <a:overrideClrMapping bg1="dk1" tx1="lt1" bg2="dk2" tx2="lt2" accent1="accent1" accent2="accent2" accent3="accent3" accent4="accent4" accent5="accent5" accent6="accent6" hlink="hlink" folHlink="folHlink"/>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p:cSld name="PAYOFF 2 PINK">
    <p:bg>
      <p:bgPr>
        <a:solidFill>
          <a:schemeClr val="accent5"/>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52539649"/>
      </p:ext>
    </p:extLst>
  </p:cSld>
  <p:clrMapOvr>
    <a:overrideClrMapping bg1="dk1" tx1="lt1" bg2="dk2" tx2="lt2" accent1="accent1" accent2="accent2" accent3="accent3" accent4="accent4" accent5="accent5" accent6="accent6" hlink="hlink" folHlink="folHlink"/>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p:cSld name="2_PAYOFF 2 PINK">
    <p:bg>
      <p:bgPr>
        <a:solidFill>
          <a:schemeClr val="accent6"/>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447638976"/>
      </p:ext>
    </p:extLst>
  </p:cSld>
  <p:clrMapOvr>
    <a:overrideClrMapping bg1="dk1" tx1="lt1" bg2="dk2" tx2="lt2" accent1="accent1" accent2="accent2" accent3="accent3" accent4="accent4" accent5="accent5" accent6="accent6" hlink="hlink" folHlink="folHlink"/>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p:cSld name="3_PAYOFF 2 PINK">
    <p:bg>
      <p:bgPr>
        <a:solidFill>
          <a:schemeClr val="accent4"/>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789153623"/>
      </p:ext>
    </p:extLst>
  </p:cSld>
  <p:clrMapOvr>
    <a:overrideClrMapping bg1="dk1" tx1="lt1" bg2="dk2" tx2="lt2" accent1="accent1" accent2="accent2" accent3="accent3" accent4="accent4" accent5="accent5" accent6="accent6" hlink="hlink" folHlink="folHlink"/>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preserve="1">
  <p:cSld name="4_PAYOFF 2 PINK">
    <p:bg>
      <p:bgPr>
        <a:solidFill>
          <a:schemeClr val="accent3"/>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4260614984"/>
      </p:ext>
    </p:extLst>
  </p:cSld>
  <p:clrMapOvr>
    <a:overrideClrMapping bg1="dk1" tx1="lt1" bg2="dk2" tx2="lt2" accent1="accent1" accent2="accent2" accent3="accent3" accent4="accent4" accent5="accent5" accent6="accent6" hlink="hlink" folHlink="folHlink"/>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preserve="1">
  <p:cSld name="1_PAYOFF 2 PINK">
    <p:bg>
      <p:bgPr>
        <a:solidFill>
          <a:schemeClr val="accent2"/>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647363340"/>
      </p:ext>
    </p:extLst>
  </p:cSld>
  <p:clrMapOvr>
    <a:overrideClrMapping bg1="dk1" tx1="lt1" bg2="dk2" tx2="lt2" accent1="accent1" accent2="accent2" accent3="accent3" accent4="accent4" accent5="accent5" accent6="accent6" hlink="hlink" folHlink="folHlink"/>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showMasterSp="0" preserve="1">
  <p:cSld name="PAYOFF 2 GREEN">
    <p:bg>
      <p:bgPr>
        <a:solidFill>
          <a:schemeClr val="accent1"/>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357061151"/>
      </p:ext>
    </p:extLst>
  </p:cSld>
  <p:clrMapOvr>
    <a:overrideClrMapping bg1="dk1" tx1="lt1" bg2="dk2" tx2="lt2" accent1="accent1" accent2="accent2" accent3="accent3" accent4="accent4" accent5="accent5" accent6="accent6" hlink="hlink" folHlink="folHlink"/>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showMasterSp="0" preserve="1">
  <p:cSld name="1_PAYOFF 2 GREEN">
    <p:bg>
      <p:bgPr>
        <a:solidFill>
          <a:srgbClr val="00A9C7"/>
        </a:solidFill>
        <a:effectLst/>
      </p:bgPr>
    </p:bg>
    <p:spTree>
      <p:nvGrpSpPr>
        <p:cNvPr id="1" name=""/>
        <p:cNvGrpSpPr/>
        <p:nvPr/>
      </p:nvGrpSpPr>
      <p:grpSpPr>
        <a:xfrm>
          <a:off x="0" y="0"/>
          <a:ext cx="0" cy="0"/>
          <a:chOff x="0" y="0"/>
          <a:chExt cx="0" cy="0"/>
        </a:xfrm>
      </p:grpSpPr>
      <p:sp>
        <p:nvSpPr>
          <p:cNvPr id="6" name="TextBox 5"/>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7" name="TextBox 6"/>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2" name="Picture 1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29514691"/>
      </p:ext>
    </p:extLst>
  </p:cSld>
  <p:clrMapOvr>
    <a:overrideClrMapping bg1="dk1" tx1="lt1" bg2="dk2" tx2="lt2" accent1="accent1" accent2="accent2" accent3="accent3" accent4="accent4" accent5="accent5" accent6="accent6" hlink="hlink" folHlink="folHlink"/>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showMasterSp="0" preserve="1">
  <p:cSld name="PAYOFF 2 ZWART">
    <p:bg>
      <p:bgPr>
        <a:solidFill>
          <a:schemeClr val="bg1"/>
        </a:solidFill>
        <a:effectLst/>
      </p:bgPr>
    </p:bg>
    <p:spTree>
      <p:nvGrpSpPr>
        <p:cNvPr id="1" name=""/>
        <p:cNvGrpSpPr/>
        <p:nvPr/>
      </p:nvGrpSpPr>
      <p:grpSpPr>
        <a:xfrm>
          <a:off x="0" y="0"/>
          <a:ext cx="0" cy="0"/>
          <a:chOff x="0" y="0"/>
          <a:chExt cx="0" cy="0"/>
        </a:xfrm>
      </p:grpSpPr>
      <p:sp>
        <p:nvSpPr>
          <p:cNvPr id="7" name="TextBox 6"/>
          <p:cNvSpPr txBox="1"/>
          <p:nvPr/>
        </p:nvSpPr>
        <p:spPr>
          <a:xfrm>
            <a:off x="1355896" y="2151492"/>
            <a:ext cx="3490214" cy="373257"/>
          </a:xfrm>
          <a:prstGeom prst="rect">
            <a:avLst/>
          </a:prstGeom>
          <a:noFill/>
        </p:spPr>
        <p:txBody>
          <a:bodyPr wrap="square" lIns="48209" tIns="24105" rIns="48209" bIns="24105" rtlCol="0">
            <a:spAutoFit/>
          </a:bodyPr>
          <a:lstStyle/>
          <a:p>
            <a:r>
              <a:rPr lang="en-US" sz="2109" dirty="0">
                <a:solidFill>
                  <a:schemeClr val="tx1"/>
                </a:solidFill>
                <a:latin typeface="+mj-lt"/>
              </a:rPr>
              <a:t>           MET</a:t>
            </a:r>
            <a:r>
              <a:rPr lang="en-US" sz="2109" baseline="0" dirty="0">
                <a:solidFill>
                  <a:schemeClr val="tx1"/>
                </a:solidFill>
                <a:latin typeface="+mj-lt"/>
              </a:rPr>
              <a:t> ANDERE WOORDEN</a:t>
            </a:r>
            <a:endParaRPr lang="nl-NL" sz="2109" dirty="0" err="1">
              <a:solidFill>
                <a:schemeClr val="tx1"/>
              </a:solidFill>
              <a:latin typeface="+mj-lt"/>
            </a:endParaRPr>
          </a:p>
        </p:txBody>
      </p:sp>
      <p:sp>
        <p:nvSpPr>
          <p:cNvPr id="9" name="TextBox 8"/>
          <p:cNvSpPr txBox="1"/>
          <p:nvPr/>
        </p:nvSpPr>
        <p:spPr>
          <a:xfrm>
            <a:off x="4114263" y="1848776"/>
            <a:ext cx="3916278" cy="1825706"/>
          </a:xfrm>
          <a:prstGeom prst="rect">
            <a:avLst/>
          </a:prstGeom>
          <a:noFill/>
        </p:spPr>
        <p:txBody>
          <a:bodyPr wrap="square" lIns="48209" tIns="24105" rIns="48209" bIns="24105" rtlCol="0">
            <a:spAutoFit/>
          </a:bodyPr>
          <a:lstStyle/>
          <a:p>
            <a:pPr lvl="0"/>
            <a:r>
              <a:rPr lang="nl-NL" sz="3849" b="1" dirty="0">
                <a:solidFill>
                  <a:schemeClr val="tx1"/>
                </a:solidFill>
                <a:latin typeface="+mj-lt"/>
              </a:rPr>
              <a:t>	WE DOEN </a:t>
            </a:r>
          </a:p>
          <a:p>
            <a:pPr lvl="0"/>
            <a:r>
              <a:rPr lang="nl-NL" sz="3849" b="1" dirty="0">
                <a:solidFill>
                  <a:schemeClr val="tx1"/>
                </a:solidFill>
                <a:latin typeface="+mj-lt"/>
              </a:rPr>
              <a:t>HET ANDERS</a:t>
            </a:r>
          </a:p>
          <a:p>
            <a:endParaRPr lang="nl-NL" sz="3849" b="1" dirty="0" err="1">
              <a:solidFill>
                <a:schemeClr val="tx1"/>
              </a:solidFill>
              <a:latin typeface="+mj-lt"/>
            </a:endParaRPr>
          </a:p>
        </p:txBody>
      </p:sp>
      <p:pic>
        <p:nvPicPr>
          <p:cNvPr id="13" name="Picture 1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41006"/>
            <a:ext cx="989485" cy="311800"/>
          </a:xfrm>
          <a:prstGeom prst="rect">
            <a:avLst/>
          </a:prstGeom>
        </p:spPr>
      </p:pic>
    </p:spTree>
    <p:extLst>
      <p:ext uri="{BB962C8B-B14F-4D97-AF65-F5344CB8AC3E}">
        <p14:creationId xmlns:p14="http://schemas.microsoft.com/office/powerpoint/2010/main" val="2863605090"/>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The Art of Intelligence</a:t>
            </a:r>
            <a:endParaRPr lang="nl-NL" dirty="0"/>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showMasterSp="0" preserve="1">
  <p:cSld name="END">
    <p:bg>
      <p:bgRef idx="1001">
        <a:schemeClr val="bg1"/>
      </p:bgRef>
    </p:bg>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801777" y="2264640"/>
            <a:ext cx="2022767" cy="637402"/>
          </a:xfrm>
          <a:prstGeom prst="rect">
            <a:avLst/>
          </a:prstGeom>
        </p:spPr>
      </p:pic>
    </p:spTree>
    <p:extLst>
      <p:ext uri="{BB962C8B-B14F-4D97-AF65-F5344CB8AC3E}">
        <p14:creationId xmlns:p14="http://schemas.microsoft.com/office/powerpoint/2010/main" val="2776662698"/>
      </p:ext>
    </p:extLst>
  </p:cSld>
  <p:clrMapOvr>
    <a:overrideClrMapping bg1="dk1" tx1="lt1" bg2="dk2" tx2="lt2" accent1="accent1" accent2="accent2" accent3="accent3" accent4="accent4" accent5="accent5" accent6="accent6" hlink="hlink" folHlink="folHlink"/>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showMasterSp="0" preserve="1">
  <p:cSld name="BLANCO AMIS">
    <p:bg>
      <p:bgPr>
        <a:solidFill>
          <a:schemeClr val="tx1"/>
        </a:soli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781915500"/>
      </p:ext>
    </p:extLst>
  </p:cSld>
  <p:clrMapOvr>
    <a:overrideClrMapping bg1="dk1" tx1="lt1" bg2="dk2" tx2="lt2" accent1="accent1" accent2="accent2" accent3="accent3" accent4="accent4" accent5="accent5" accent6="accent6" hlink="hlink" folHlink="folHlink"/>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el en objec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8100392" y="249492"/>
            <a:ext cx="925462" cy="378042"/>
          </a:xfrm>
          <a:prstGeom prst="rect">
            <a:avLst/>
          </a:prstGeom>
        </p:spPr>
        <p:txBody>
          <a:bodyPr lIns="154817" tIns="77409" rIns="154817" bIns="77409"/>
          <a:lstStyle/>
          <a:p>
            <a:fld id="{8C6C32FA-E44F-1241-B9B5-7B8834E103EA}" type="slidenum">
              <a:rPr lang="en-US" smtClean="0"/>
              <a:pPr/>
              <a:t>‹#›</a:t>
            </a:fld>
            <a:endParaRPr lang="en-US"/>
          </a:p>
        </p:txBody>
      </p:sp>
      <p:sp>
        <p:nvSpPr>
          <p:cNvPr id="2" name="Title 1"/>
          <p:cNvSpPr>
            <a:spLocks noGrp="1"/>
          </p:cNvSpPr>
          <p:nvPr>
            <p:ph type="title" hasCustomPrompt="1"/>
          </p:nvPr>
        </p:nvSpPr>
        <p:spPr>
          <a:xfrm>
            <a:off x="4007352" y="411510"/>
            <a:ext cx="4813120" cy="742500"/>
          </a:xfrm>
          <a:prstGeom prst="rect">
            <a:avLst/>
          </a:prstGeom>
        </p:spPr>
        <p:txBody>
          <a:bodyPr wrap="square" lIns="0" tIns="0" rIns="0" bIns="0" anchor="ctr" anchorCtr="0"/>
          <a:lstStyle>
            <a:lvl1pPr>
              <a:lnSpc>
                <a:spcPts val="2500"/>
              </a:lnSpc>
              <a:defRPr b="0" i="0">
                <a:latin typeface="Arial"/>
                <a:cs typeface="Arial"/>
              </a:defRPr>
            </a:lvl1pPr>
          </a:lstStyle>
          <a:p>
            <a:r>
              <a:rPr lang="nl-NL"/>
              <a:t>Titel</a:t>
            </a:r>
            <a:endParaRPr lang="en-US" dirty="0"/>
          </a:p>
        </p:txBody>
      </p:sp>
      <p:sp>
        <p:nvSpPr>
          <p:cNvPr id="7" name="Content Placeholder 2"/>
          <p:cNvSpPr>
            <a:spLocks noGrp="1"/>
          </p:cNvSpPr>
          <p:nvPr>
            <p:ph idx="1" hasCustomPrompt="1"/>
          </p:nvPr>
        </p:nvSpPr>
        <p:spPr>
          <a:xfrm>
            <a:off x="457200" y="1329612"/>
            <a:ext cx="8211600" cy="3618402"/>
          </a:xfrm>
          <a:prstGeom prst="rect">
            <a:avLst/>
          </a:prstGeom>
        </p:spPr>
        <p:txBody>
          <a:bodyPr wrap="square" lIns="0" tIns="0" rIns="0" bIns="0">
            <a:normAutofit/>
          </a:bodyPr>
          <a:lstStyle>
            <a:lvl1pPr marL="240937" indent="-240937">
              <a:lnSpc>
                <a:spcPts val="1964"/>
              </a:lnSpc>
              <a:spcAft>
                <a:spcPts val="0"/>
              </a:spcAft>
              <a:defRPr sz="1687" b="0" i="0">
                <a:latin typeface="Arial" pitchFamily="34" charset="0"/>
                <a:cs typeface="Arial"/>
              </a:defRPr>
            </a:lvl1pPr>
            <a:lvl2pPr marL="483291" indent="-242354" algn="l">
              <a:buSzPct val="100000"/>
              <a:buFont typeface="Arial" pitchFamily="34" charset="0"/>
              <a:buChar char="–"/>
              <a:tabLst>
                <a:tab pos="880128" algn="l"/>
              </a:tabLst>
              <a:defRPr sz="1424" i="0" baseline="0">
                <a:latin typeface="Arial" pitchFamily="34" charset="0"/>
                <a:cs typeface="Arial" pitchFamily="34" charset="0"/>
              </a:defRPr>
            </a:lvl2pPr>
            <a:lvl3pPr marL="681710" indent="-188498">
              <a:buFont typeface="Arial" pitchFamily="34" charset="0"/>
              <a:buChar char="•"/>
              <a:defRPr sz="1055" baseline="0">
                <a:latin typeface="Arial" pitchFamily="34" charset="0"/>
              </a:defRPr>
            </a:lvl3pPr>
            <a:lvl4pPr marL="894301" indent="-199836">
              <a:buFont typeface="Arial" pitchFamily="34" charset="0"/>
              <a:buChar char="–"/>
              <a:defRPr sz="1055" baseline="0">
                <a:latin typeface="Arial" pitchFamily="34" charset="0"/>
              </a:defRPr>
            </a:lvl4pPr>
            <a:lvl5pPr marL="589586" indent="-192749">
              <a:buFont typeface="Arial" pitchFamily="34" charset="0"/>
              <a:buChar char="•"/>
              <a:defRPr/>
            </a:lvl5pPr>
          </a:lstStyle>
          <a:p>
            <a:r>
              <a:rPr lang="nl-NL"/>
              <a:t>Xxxx</a:t>
            </a:r>
          </a:p>
          <a:p>
            <a:pPr lvl="1"/>
            <a:r>
              <a:rPr lang="nl-NL" sz="1266"/>
              <a:t>Xxxx</a:t>
            </a:r>
          </a:p>
          <a:p>
            <a:pPr lvl="2"/>
            <a:r>
              <a:rPr lang="nl-NL" sz="1266"/>
              <a:t>Xxx</a:t>
            </a:r>
          </a:p>
          <a:p>
            <a:pPr lvl="3"/>
            <a:r>
              <a:rPr lang="nl-NL" sz="1266"/>
              <a:t>Xxxxx</a:t>
            </a:r>
          </a:p>
        </p:txBody>
      </p:sp>
    </p:spTree>
    <p:extLst>
      <p:ext uri="{BB962C8B-B14F-4D97-AF65-F5344CB8AC3E}">
        <p14:creationId xmlns:p14="http://schemas.microsoft.com/office/powerpoint/2010/main" val="37422790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The Art of Intelligence</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image" Target="../media/image3.jp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1.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4.xml"/><Relationship Id="rId18" Type="http://schemas.openxmlformats.org/officeDocument/2006/relationships/slideLayout" Target="../slideLayouts/slideLayout39.xml"/><Relationship Id="rId26" Type="http://schemas.openxmlformats.org/officeDocument/2006/relationships/slideLayout" Target="../slideLayouts/slideLayout47.xml"/><Relationship Id="rId39" Type="http://schemas.openxmlformats.org/officeDocument/2006/relationships/slideLayout" Target="../slideLayouts/slideLayout60.xml"/><Relationship Id="rId21" Type="http://schemas.openxmlformats.org/officeDocument/2006/relationships/slideLayout" Target="../slideLayouts/slideLayout42.xml"/><Relationship Id="rId34" Type="http://schemas.openxmlformats.org/officeDocument/2006/relationships/slideLayout" Target="../slideLayouts/slideLayout55.xml"/><Relationship Id="rId42" Type="http://schemas.openxmlformats.org/officeDocument/2006/relationships/slideLayout" Target="../slideLayouts/slideLayout63.xml"/><Relationship Id="rId47" Type="http://schemas.openxmlformats.org/officeDocument/2006/relationships/slideLayout" Target="../slideLayouts/slideLayout68.xml"/><Relationship Id="rId50" Type="http://schemas.openxmlformats.org/officeDocument/2006/relationships/slideLayout" Target="../slideLayouts/slideLayout71.xml"/><Relationship Id="rId55" Type="http://schemas.openxmlformats.org/officeDocument/2006/relationships/slideLayout" Target="../slideLayouts/slideLayout76.xml"/><Relationship Id="rId63" Type="http://schemas.openxmlformats.org/officeDocument/2006/relationships/image" Target="../media/image5.png"/><Relationship Id="rId7" Type="http://schemas.openxmlformats.org/officeDocument/2006/relationships/slideLayout" Target="../slideLayouts/slideLayout28.xml"/><Relationship Id="rId2" Type="http://schemas.openxmlformats.org/officeDocument/2006/relationships/slideLayout" Target="../slideLayouts/slideLayout23.xml"/><Relationship Id="rId16" Type="http://schemas.openxmlformats.org/officeDocument/2006/relationships/slideLayout" Target="../slideLayouts/slideLayout37.xml"/><Relationship Id="rId20" Type="http://schemas.openxmlformats.org/officeDocument/2006/relationships/slideLayout" Target="../slideLayouts/slideLayout41.xml"/><Relationship Id="rId29" Type="http://schemas.openxmlformats.org/officeDocument/2006/relationships/slideLayout" Target="../slideLayouts/slideLayout50.xml"/><Relationship Id="rId41" Type="http://schemas.openxmlformats.org/officeDocument/2006/relationships/slideLayout" Target="../slideLayouts/slideLayout62.xml"/><Relationship Id="rId54" Type="http://schemas.openxmlformats.org/officeDocument/2006/relationships/slideLayout" Target="../slideLayouts/slideLayout75.xml"/><Relationship Id="rId62" Type="http://schemas.openxmlformats.org/officeDocument/2006/relationships/theme" Target="../theme/theme2.xml"/><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slideLayout" Target="../slideLayouts/slideLayout32.xml"/><Relationship Id="rId24" Type="http://schemas.openxmlformats.org/officeDocument/2006/relationships/slideLayout" Target="../slideLayouts/slideLayout45.xml"/><Relationship Id="rId32" Type="http://schemas.openxmlformats.org/officeDocument/2006/relationships/slideLayout" Target="../slideLayouts/slideLayout53.xml"/><Relationship Id="rId37" Type="http://schemas.openxmlformats.org/officeDocument/2006/relationships/slideLayout" Target="../slideLayouts/slideLayout58.xml"/><Relationship Id="rId40" Type="http://schemas.openxmlformats.org/officeDocument/2006/relationships/slideLayout" Target="../slideLayouts/slideLayout61.xml"/><Relationship Id="rId45" Type="http://schemas.openxmlformats.org/officeDocument/2006/relationships/slideLayout" Target="../slideLayouts/slideLayout66.xml"/><Relationship Id="rId53" Type="http://schemas.openxmlformats.org/officeDocument/2006/relationships/slideLayout" Target="../slideLayouts/slideLayout74.xml"/><Relationship Id="rId58" Type="http://schemas.openxmlformats.org/officeDocument/2006/relationships/slideLayout" Target="../slideLayouts/slideLayout79.xml"/><Relationship Id="rId5" Type="http://schemas.openxmlformats.org/officeDocument/2006/relationships/slideLayout" Target="../slideLayouts/slideLayout26.xml"/><Relationship Id="rId15" Type="http://schemas.openxmlformats.org/officeDocument/2006/relationships/slideLayout" Target="../slideLayouts/slideLayout36.xml"/><Relationship Id="rId23" Type="http://schemas.openxmlformats.org/officeDocument/2006/relationships/slideLayout" Target="../slideLayouts/slideLayout44.xml"/><Relationship Id="rId28" Type="http://schemas.openxmlformats.org/officeDocument/2006/relationships/slideLayout" Target="../slideLayouts/slideLayout49.xml"/><Relationship Id="rId36" Type="http://schemas.openxmlformats.org/officeDocument/2006/relationships/slideLayout" Target="../slideLayouts/slideLayout57.xml"/><Relationship Id="rId49" Type="http://schemas.openxmlformats.org/officeDocument/2006/relationships/slideLayout" Target="../slideLayouts/slideLayout70.xml"/><Relationship Id="rId57" Type="http://schemas.openxmlformats.org/officeDocument/2006/relationships/slideLayout" Target="../slideLayouts/slideLayout78.xml"/><Relationship Id="rId61" Type="http://schemas.openxmlformats.org/officeDocument/2006/relationships/slideLayout" Target="../slideLayouts/slideLayout82.xml"/><Relationship Id="rId10" Type="http://schemas.openxmlformats.org/officeDocument/2006/relationships/slideLayout" Target="../slideLayouts/slideLayout31.xml"/><Relationship Id="rId19" Type="http://schemas.openxmlformats.org/officeDocument/2006/relationships/slideLayout" Target="../slideLayouts/slideLayout40.xml"/><Relationship Id="rId31" Type="http://schemas.openxmlformats.org/officeDocument/2006/relationships/slideLayout" Target="../slideLayouts/slideLayout52.xml"/><Relationship Id="rId44" Type="http://schemas.openxmlformats.org/officeDocument/2006/relationships/slideLayout" Target="../slideLayouts/slideLayout65.xml"/><Relationship Id="rId52" Type="http://schemas.openxmlformats.org/officeDocument/2006/relationships/slideLayout" Target="../slideLayouts/slideLayout73.xml"/><Relationship Id="rId60" Type="http://schemas.openxmlformats.org/officeDocument/2006/relationships/slideLayout" Target="../slideLayouts/slideLayout81.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slideLayout" Target="../slideLayouts/slideLayout35.xml"/><Relationship Id="rId22" Type="http://schemas.openxmlformats.org/officeDocument/2006/relationships/slideLayout" Target="../slideLayouts/slideLayout43.xml"/><Relationship Id="rId27" Type="http://schemas.openxmlformats.org/officeDocument/2006/relationships/slideLayout" Target="../slideLayouts/slideLayout48.xml"/><Relationship Id="rId30" Type="http://schemas.openxmlformats.org/officeDocument/2006/relationships/slideLayout" Target="../slideLayouts/slideLayout51.xml"/><Relationship Id="rId35" Type="http://schemas.openxmlformats.org/officeDocument/2006/relationships/slideLayout" Target="../slideLayouts/slideLayout56.xml"/><Relationship Id="rId43" Type="http://schemas.openxmlformats.org/officeDocument/2006/relationships/slideLayout" Target="../slideLayouts/slideLayout64.xml"/><Relationship Id="rId48" Type="http://schemas.openxmlformats.org/officeDocument/2006/relationships/slideLayout" Target="../slideLayouts/slideLayout69.xml"/><Relationship Id="rId56" Type="http://schemas.openxmlformats.org/officeDocument/2006/relationships/slideLayout" Target="../slideLayouts/slideLayout77.xml"/><Relationship Id="rId64" Type="http://schemas.openxmlformats.org/officeDocument/2006/relationships/image" Target="../media/image6.png"/><Relationship Id="rId8" Type="http://schemas.openxmlformats.org/officeDocument/2006/relationships/slideLayout" Target="../slideLayouts/slideLayout29.xml"/><Relationship Id="rId51" Type="http://schemas.openxmlformats.org/officeDocument/2006/relationships/slideLayout" Target="../slideLayouts/slideLayout72.xml"/><Relationship Id="rId3" Type="http://schemas.openxmlformats.org/officeDocument/2006/relationships/slideLayout" Target="../slideLayouts/slideLayout24.xml"/><Relationship Id="rId12" Type="http://schemas.openxmlformats.org/officeDocument/2006/relationships/slideLayout" Target="../slideLayouts/slideLayout33.xml"/><Relationship Id="rId17" Type="http://schemas.openxmlformats.org/officeDocument/2006/relationships/slideLayout" Target="../slideLayouts/slideLayout38.xml"/><Relationship Id="rId25" Type="http://schemas.openxmlformats.org/officeDocument/2006/relationships/slideLayout" Target="../slideLayouts/slideLayout46.xml"/><Relationship Id="rId33" Type="http://schemas.openxmlformats.org/officeDocument/2006/relationships/slideLayout" Target="../slideLayouts/slideLayout54.xml"/><Relationship Id="rId38" Type="http://schemas.openxmlformats.org/officeDocument/2006/relationships/slideLayout" Target="../slideLayouts/slideLayout59.xml"/><Relationship Id="rId46" Type="http://schemas.openxmlformats.org/officeDocument/2006/relationships/slideLayout" Target="../slideLayouts/slideLayout67.xml"/><Relationship Id="rId59" Type="http://schemas.openxmlformats.org/officeDocument/2006/relationships/slideLayout" Target="../slideLayouts/slideLayout8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3">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4">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5">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The Art of Intelligence</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6" r:id="rId15"/>
    <p:sldLayoutId id="2147483762" r:id="rId16"/>
    <p:sldLayoutId id="2147483763" r:id="rId17"/>
    <p:sldLayoutId id="2147483764" r:id="rId18"/>
    <p:sldLayoutId id="2147483765" r:id="rId19"/>
    <p:sldLayoutId id="2147483766" r:id="rId20"/>
    <p:sldLayoutId id="2147483767" r:id="rId21"/>
  </p:sldLayoutIdLst>
  <p:hf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88" y="273751"/>
            <a:ext cx="7886626" cy="994544"/>
          </a:xfrm>
          <a:prstGeom prst="rect">
            <a:avLst/>
          </a:prstGeom>
        </p:spPr>
        <p:txBody>
          <a:bodyPr vert="horz" lIns="91422" tIns="45712" rIns="91422" bIns="45712" rtlCol="0" anchor="ctr">
            <a:normAutofit/>
          </a:bodyPr>
          <a:lstStyle/>
          <a:p>
            <a:r>
              <a:rPr lang="en-US"/>
              <a:t>Click to edit Master title style</a:t>
            </a:r>
            <a:endParaRPr lang="nl-NL" dirty="0"/>
          </a:p>
        </p:txBody>
      </p:sp>
      <p:sp>
        <p:nvSpPr>
          <p:cNvPr id="3" name="Text Placeholder 2"/>
          <p:cNvSpPr>
            <a:spLocks noGrp="1"/>
          </p:cNvSpPr>
          <p:nvPr>
            <p:ph type="body" idx="1"/>
          </p:nvPr>
        </p:nvSpPr>
        <p:spPr>
          <a:xfrm>
            <a:off x="628688" y="1369591"/>
            <a:ext cx="7886626" cy="3263243"/>
          </a:xfrm>
          <a:prstGeom prst="rect">
            <a:avLst/>
          </a:prstGeom>
        </p:spPr>
        <p:txBody>
          <a:bodyPr vert="horz" lIns="91422" tIns="45712" rIns="91422" bIns="45712"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dirty="0"/>
          </a:p>
        </p:txBody>
      </p:sp>
      <p:pic>
        <p:nvPicPr>
          <p:cNvPr id="4" name="Picture 3"/>
          <p:cNvPicPr>
            <a:picLocks noChangeAspect="1"/>
          </p:cNvPicPr>
          <p:nvPr/>
        </p:nvPicPr>
        <p:blipFill>
          <a:blip r:embed="rId63">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9" name="Picture 8"/>
          <p:cNvPicPr>
            <a:picLocks noChangeAspect="1"/>
          </p:cNvPicPr>
          <p:nvPr/>
        </p:nvPicPr>
        <p:blipFill>
          <a:blip r:embed="rId64"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644391838"/>
      </p:ext>
    </p:extLst>
  </p:cSld>
  <p:clrMap bg1="lt1" tx1="dk1" bg2="lt2" tx2="dk2" accent1="accent1" accent2="accent2" accent3="accent3" accent4="accent4" accent5="accent5" accent6="accent6" hlink="hlink" folHlink="fol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 id="2147483718" r:id="rId20"/>
    <p:sldLayoutId id="2147483719" r:id="rId21"/>
    <p:sldLayoutId id="2147483720" r:id="rId22"/>
    <p:sldLayoutId id="2147483721" r:id="rId23"/>
    <p:sldLayoutId id="2147483722" r:id="rId24"/>
    <p:sldLayoutId id="2147483723" r:id="rId25"/>
    <p:sldLayoutId id="2147483724" r:id="rId26"/>
    <p:sldLayoutId id="2147483725" r:id="rId27"/>
    <p:sldLayoutId id="2147483726" r:id="rId28"/>
    <p:sldLayoutId id="2147483727" r:id="rId29"/>
    <p:sldLayoutId id="2147483728" r:id="rId30"/>
    <p:sldLayoutId id="2147483729" r:id="rId31"/>
    <p:sldLayoutId id="2147483730" r:id="rId32"/>
    <p:sldLayoutId id="2147483731" r:id="rId33"/>
    <p:sldLayoutId id="2147483732" r:id="rId34"/>
    <p:sldLayoutId id="2147483733" r:id="rId35"/>
    <p:sldLayoutId id="2147483734" r:id="rId36"/>
    <p:sldLayoutId id="2147483735" r:id="rId37"/>
    <p:sldLayoutId id="2147483736" r:id="rId38"/>
    <p:sldLayoutId id="2147483737" r:id="rId39"/>
    <p:sldLayoutId id="2147483738" r:id="rId40"/>
    <p:sldLayoutId id="2147483739" r:id="rId41"/>
    <p:sldLayoutId id="2147483740" r:id="rId42"/>
    <p:sldLayoutId id="2147483741" r:id="rId43"/>
    <p:sldLayoutId id="2147483742" r:id="rId44"/>
    <p:sldLayoutId id="2147483743" r:id="rId45"/>
    <p:sldLayoutId id="2147483744" r:id="rId46"/>
    <p:sldLayoutId id="2147483745" r:id="rId47"/>
    <p:sldLayoutId id="2147483746" r:id="rId48"/>
    <p:sldLayoutId id="2147483747" r:id="rId49"/>
    <p:sldLayoutId id="2147483748" r:id="rId50"/>
    <p:sldLayoutId id="2147483749" r:id="rId51"/>
    <p:sldLayoutId id="2147483750" r:id="rId52"/>
    <p:sldLayoutId id="2147483751" r:id="rId53"/>
    <p:sldLayoutId id="2147483752" r:id="rId54"/>
    <p:sldLayoutId id="2147483753" r:id="rId55"/>
    <p:sldLayoutId id="2147483754" r:id="rId56"/>
    <p:sldLayoutId id="2147483755" r:id="rId57"/>
    <p:sldLayoutId id="2147483756" r:id="rId58"/>
    <p:sldLayoutId id="2147483757" r:id="rId59"/>
    <p:sldLayoutId id="2147483758" r:id="rId60"/>
    <p:sldLayoutId id="2147483759" r:id="rId61"/>
  </p:sldLayoutIdLst>
  <p:hf hdr="0" dt="0"/>
  <p:txStyles>
    <p:titleStyle>
      <a:lvl1pPr algn="l" defTabSz="642767" rtl="0" eaLnBrk="1" latinLnBrk="0" hangingPunct="1">
        <a:lnSpc>
          <a:spcPct val="90000"/>
        </a:lnSpc>
        <a:spcBef>
          <a:spcPct val="0"/>
        </a:spcBef>
        <a:buNone/>
        <a:defRPr sz="3164" b="1" kern="1200" cap="all" baseline="0">
          <a:solidFill>
            <a:schemeClr val="tx1"/>
          </a:solidFill>
          <a:latin typeface="Arial Narrow" panose="020B0606020202030204" pitchFamily="34" charset="0"/>
          <a:ea typeface="+mj-ea"/>
          <a:cs typeface="+mj-cs"/>
        </a:defRPr>
      </a:lvl1pPr>
    </p:titleStyle>
    <p:bodyStyle>
      <a:lvl1pPr marL="160692" indent="-160692" algn="l" defTabSz="642767" rtl="0" eaLnBrk="1" latinLnBrk="0" hangingPunct="1">
        <a:lnSpc>
          <a:spcPct val="90000"/>
        </a:lnSpc>
        <a:spcBef>
          <a:spcPts val="703"/>
        </a:spcBef>
        <a:buFont typeface="Arial" panose="020B0604020202020204" pitchFamily="34" charset="0"/>
        <a:buChar char="•"/>
        <a:defRPr sz="1898" kern="1200">
          <a:solidFill>
            <a:schemeClr val="tx1"/>
          </a:solidFill>
          <a:latin typeface="Arial Narrow" panose="020B0606020202030204" pitchFamily="34" charset="0"/>
          <a:ea typeface="+mn-ea"/>
          <a:cs typeface="+mn-cs"/>
        </a:defRPr>
      </a:lvl1pPr>
      <a:lvl2pPr marL="482075" indent="-160692" algn="l" defTabSz="642767" rtl="0" eaLnBrk="1" latinLnBrk="0" hangingPunct="1">
        <a:lnSpc>
          <a:spcPct val="90000"/>
        </a:lnSpc>
        <a:spcBef>
          <a:spcPts val="352"/>
        </a:spcBef>
        <a:buFont typeface="Arial" panose="020B0604020202020204" pitchFamily="34" charset="0"/>
        <a:buChar char="•"/>
        <a:defRPr sz="1635" kern="1200">
          <a:solidFill>
            <a:schemeClr val="tx1"/>
          </a:solidFill>
          <a:latin typeface="Arial Narrow" panose="020B0606020202030204" pitchFamily="34" charset="0"/>
          <a:ea typeface="+mn-ea"/>
          <a:cs typeface="+mn-cs"/>
        </a:defRPr>
      </a:lvl2pPr>
      <a:lvl3pPr marL="803459" indent="-160692" algn="l" defTabSz="642767" rtl="0" eaLnBrk="1" latinLnBrk="0" hangingPunct="1">
        <a:lnSpc>
          <a:spcPct val="90000"/>
        </a:lnSpc>
        <a:spcBef>
          <a:spcPts val="352"/>
        </a:spcBef>
        <a:buFont typeface="Arial" panose="020B0604020202020204" pitchFamily="34" charset="0"/>
        <a:buChar char="•"/>
        <a:defRPr sz="1476" kern="1200">
          <a:solidFill>
            <a:schemeClr val="tx1"/>
          </a:solidFill>
          <a:latin typeface="Arial Narrow" panose="020B0606020202030204" pitchFamily="34" charset="0"/>
          <a:ea typeface="+mn-ea"/>
          <a:cs typeface="+mn-cs"/>
        </a:defRPr>
      </a:lvl3pPr>
      <a:lvl4pPr marL="1124843"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Arial Narrow" panose="020B0606020202030204" pitchFamily="34" charset="0"/>
          <a:ea typeface="+mn-ea"/>
          <a:cs typeface="+mn-cs"/>
        </a:defRPr>
      </a:lvl4pPr>
      <a:lvl5pPr marL="1285535" indent="0" algn="l" defTabSz="642767" rtl="0" eaLnBrk="1" latinLnBrk="0" hangingPunct="1">
        <a:lnSpc>
          <a:spcPct val="90000"/>
        </a:lnSpc>
        <a:spcBef>
          <a:spcPts val="352"/>
        </a:spcBef>
        <a:buFont typeface="Arial" panose="020B0604020202020204" pitchFamily="34" charset="0"/>
        <a:buNone/>
        <a:defRPr sz="1266" kern="1200">
          <a:solidFill>
            <a:schemeClr val="tx1"/>
          </a:solidFill>
          <a:latin typeface="Arial Narrow" panose="020B0606020202030204" pitchFamily="34" charset="0"/>
          <a:ea typeface="+mn-ea"/>
          <a:cs typeface="+mn-cs"/>
        </a:defRPr>
      </a:lvl5pPr>
      <a:lvl6pPr marL="176761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6pPr>
      <a:lvl7pPr marL="2088994"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7pPr>
      <a:lvl8pPr marL="2410377"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8pPr>
      <a:lvl9pPr marL="2731760" indent="-160692" algn="l" defTabSz="642767" rtl="0" eaLnBrk="1" latinLnBrk="0" hangingPunct="1">
        <a:lnSpc>
          <a:spcPct val="90000"/>
        </a:lnSpc>
        <a:spcBef>
          <a:spcPts val="352"/>
        </a:spcBef>
        <a:buFont typeface="Arial" panose="020B0604020202020204" pitchFamily="34" charset="0"/>
        <a:buChar char="•"/>
        <a:defRPr sz="1266" kern="1200">
          <a:solidFill>
            <a:schemeClr val="tx1"/>
          </a:solidFill>
          <a:latin typeface="+mn-lt"/>
          <a:ea typeface="+mn-ea"/>
          <a:cs typeface="+mn-cs"/>
        </a:defRPr>
      </a:lvl9pPr>
    </p:bodyStyle>
    <p:otherStyle>
      <a:defPPr>
        <a:defRPr lang="en-US"/>
      </a:defPPr>
      <a:lvl1pPr marL="0" algn="l" defTabSz="642767" rtl="0" eaLnBrk="1" latinLnBrk="0" hangingPunct="1">
        <a:defRPr sz="1266" kern="1200">
          <a:solidFill>
            <a:schemeClr val="tx1"/>
          </a:solidFill>
          <a:latin typeface="+mn-lt"/>
          <a:ea typeface="+mn-ea"/>
          <a:cs typeface="+mn-cs"/>
        </a:defRPr>
      </a:lvl1pPr>
      <a:lvl2pPr marL="321384" algn="l" defTabSz="642767" rtl="0" eaLnBrk="1" latinLnBrk="0" hangingPunct="1">
        <a:defRPr sz="1266" kern="1200">
          <a:solidFill>
            <a:schemeClr val="tx1"/>
          </a:solidFill>
          <a:latin typeface="+mn-lt"/>
          <a:ea typeface="+mn-ea"/>
          <a:cs typeface="+mn-cs"/>
        </a:defRPr>
      </a:lvl2pPr>
      <a:lvl3pPr marL="642767" algn="l" defTabSz="642767" rtl="0" eaLnBrk="1" latinLnBrk="0" hangingPunct="1">
        <a:defRPr sz="1266" kern="1200">
          <a:solidFill>
            <a:schemeClr val="tx1"/>
          </a:solidFill>
          <a:latin typeface="+mn-lt"/>
          <a:ea typeface="+mn-ea"/>
          <a:cs typeface="+mn-cs"/>
        </a:defRPr>
      </a:lvl3pPr>
      <a:lvl4pPr marL="964151" algn="l" defTabSz="642767" rtl="0" eaLnBrk="1" latinLnBrk="0" hangingPunct="1">
        <a:defRPr sz="1266" kern="1200">
          <a:solidFill>
            <a:schemeClr val="tx1"/>
          </a:solidFill>
          <a:latin typeface="+mn-lt"/>
          <a:ea typeface="+mn-ea"/>
          <a:cs typeface="+mn-cs"/>
        </a:defRPr>
      </a:lvl4pPr>
      <a:lvl5pPr marL="1285535" algn="l" defTabSz="642767" rtl="0" eaLnBrk="1" latinLnBrk="0" hangingPunct="1">
        <a:defRPr sz="1266" kern="1200">
          <a:solidFill>
            <a:schemeClr val="tx1"/>
          </a:solidFill>
          <a:latin typeface="+mn-lt"/>
          <a:ea typeface="+mn-ea"/>
          <a:cs typeface="+mn-cs"/>
        </a:defRPr>
      </a:lvl5pPr>
      <a:lvl6pPr marL="1606918" algn="l" defTabSz="642767" rtl="0" eaLnBrk="1" latinLnBrk="0" hangingPunct="1">
        <a:defRPr sz="1266" kern="1200">
          <a:solidFill>
            <a:schemeClr val="tx1"/>
          </a:solidFill>
          <a:latin typeface="+mn-lt"/>
          <a:ea typeface="+mn-ea"/>
          <a:cs typeface="+mn-cs"/>
        </a:defRPr>
      </a:lvl6pPr>
      <a:lvl7pPr marL="1928302" algn="l" defTabSz="642767" rtl="0" eaLnBrk="1" latinLnBrk="0" hangingPunct="1">
        <a:defRPr sz="1266" kern="1200">
          <a:solidFill>
            <a:schemeClr val="tx1"/>
          </a:solidFill>
          <a:latin typeface="+mn-lt"/>
          <a:ea typeface="+mn-ea"/>
          <a:cs typeface="+mn-cs"/>
        </a:defRPr>
      </a:lvl7pPr>
      <a:lvl8pPr marL="2249685" algn="l" defTabSz="642767" rtl="0" eaLnBrk="1" latinLnBrk="0" hangingPunct="1">
        <a:defRPr sz="1266" kern="1200">
          <a:solidFill>
            <a:schemeClr val="tx1"/>
          </a:solidFill>
          <a:latin typeface="+mn-lt"/>
          <a:ea typeface="+mn-ea"/>
          <a:cs typeface="+mn-cs"/>
        </a:defRPr>
      </a:lvl8pPr>
      <a:lvl9pPr marL="2571069" algn="l" defTabSz="642767" rtl="0" eaLnBrk="1" latinLnBrk="0" hangingPunct="1">
        <a:defRPr sz="1266"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png"/><Relationship Id="rId1" Type="http://schemas.openxmlformats.org/officeDocument/2006/relationships/slideLayout" Target="../slideLayouts/slideLayout5.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jpeg"/></Relationships>
</file>

<file path=ppt/slides/_rels/slide1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5.png"/><Relationship Id="rId1" Type="http://schemas.openxmlformats.org/officeDocument/2006/relationships/slideLayout" Target="../slideLayouts/slideLayout5.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58.png"/></Relationships>
</file>

<file path=ppt/slides/_rels/slide1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hyperlink" Target="https://www.google.com/intl/en/chrome/demos"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g"/><Relationship Id="rId1" Type="http://schemas.openxmlformats.org/officeDocument/2006/relationships/slideLayout" Target="../slideLayouts/slideLayout9.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2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1.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5.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5.xml"/><Relationship Id="rId6" Type="http://schemas.openxmlformats.org/officeDocument/2006/relationships/image" Target="../media/image48.png"/><Relationship Id="rId5" Type="http://schemas.openxmlformats.org/officeDocument/2006/relationships/image" Target="../media/image75.jpeg"/><Relationship Id="rId4" Type="http://schemas.openxmlformats.org/officeDocument/2006/relationships/image" Target="../media/image74.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79.gif"/><Relationship Id="rId2" Type="http://schemas.openxmlformats.org/officeDocument/2006/relationships/image" Target="../media/image78.png"/><Relationship Id="rId1" Type="http://schemas.openxmlformats.org/officeDocument/2006/relationships/slideLayout" Target="../slideLayouts/slideLayout5.xml"/><Relationship Id="rId4" Type="http://schemas.openxmlformats.org/officeDocument/2006/relationships/image" Target="../media/image8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83.png"/><Relationship Id="rId7" Type="http://schemas.openxmlformats.org/officeDocument/2006/relationships/image" Target="../media/image87.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86.png"/><Relationship Id="rId11" Type="http://schemas.openxmlformats.org/officeDocument/2006/relationships/hyperlink" Target="http://scs.ryerson.ca/~aharley/vis/conv/" TargetMode="External"/><Relationship Id="rId5" Type="http://schemas.openxmlformats.org/officeDocument/2006/relationships/image" Target="../media/image85.png"/><Relationship Id="rId10" Type="http://schemas.openxmlformats.org/officeDocument/2006/relationships/image" Target="../media/image89.png"/><Relationship Id="rId4" Type="http://schemas.openxmlformats.org/officeDocument/2006/relationships/image" Target="../media/image84.png"/><Relationship Id="rId9" Type="http://schemas.openxmlformats.org/officeDocument/2006/relationships/hyperlink" Target="https://www.cybercontrols.org/" TargetMode="External"/></Relationships>
</file>

<file path=ppt/slides/_rels/slide34.xml.rels><?xml version="1.0" encoding="UTF-8" standalone="yes"?>
<Relationships xmlns="http://schemas.openxmlformats.org/package/2006/relationships"><Relationship Id="rId3" Type="http://schemas.openxmlformats.org/officeDocument/2006/relationships/hyperlink" Target="https://aiexperiments.withgoogle.com/quick-draw" TargetMode="External"/><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90.jpeg"/></Relationships>
</file>

<file path=ppt/slides/_rels/slide35.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5.xml"/><Relationship Id="rId5" Type="http://schemas.openxmlformats.org/officeDocument/2006/relationships/image" Target="../media/image96.png"/><Relationship Id="rId4" Type="http://schemas.openxmlformats.org/officeDocument/2006/relationships/image" Target="../media/image95.png"/></Relationships>
</file>

<file path=ppt/slides/_rels/slide39.xml.rels><?xml version="1.0" encoding="UTF-8" standalone="yes"?>
<Relationships xmlns="http://schemas.openxmlformats.org/package/2006/relationships"><Relationship Id="rId8" Type="http://schemas.openxmlformats.org/officeDocument/2006/relationships/image" Target="../media/image101.png"/><Relationship Id="rId3" Type="http://schemas.microsoft.com/office/2007/relationships/hdphoto" Target="../media/hdphoto2.wdp"/><Relationship Id="rId7" Type="http://schemas.openxmlformats.org/officeDocument/2006/relationships/image" Target="../media/image100.jpeg"/><Relationship Id="rId2" Type="http://schemas.openxmlformats.org/officeDocument/2006/relationships/image" Target="../media/image97.png"/><Relationship Id="rId1" Type="http://schemas.openxmlformats.org/officeDocument/2006/relationships/slideLayout" Target="../slideLayouts/slideLayout5.xml"/><Relationship Id="rId6" Type="http://schemas.microsoft.com/office/2007/relationships/hdphoto" Target="../media/hdphoto3.wdp"/><Relationship Id="rId5" Type="http://schemas.openxmlformats.org/officeDocument/2006/relationships/image" Target="../media/image99.png"/><Relationship Id="rId4" Type="http://schemas.openxmlformats.org/officeDocument/2006/relationships/image" Target="../media/image98.png"/></Relationships>
</file>

<file path=ppt/slides/_rels/slide4.xml.rels><?xml version="1.0" encoding="UTF-8" standalone="yes"?>
<Relationships xmlns="http://schemas.openxmlformats.org/package/2006/relationships"><Relationship Id="rId8" Type="http://schemas.openxmlformats.org/officeDocument/2006/relationships/image" Target="../media/image35.jpeg"/><Relationship Id="rId3" Type="http://schemas.openxmlformats.org/officeDocument/2006/relationships/image" Target="../media/image30.jpeg"/><Relationship Id="rId7" Type="http://schemas.openxmlformats.org/officeDocument/2006/relationships/image" Target="../media/image34.jpeg"/><Relationship Id="rId2" Type="http://schemas.openxmlformats.org/officeDocument/2006/relationships/image" Target="../media/image29.jpeg"/><Relationship Id="rId1" Type="http://schemas.openxmlformats.org/officeDocument/2006/relationships/slideLayout" Target="../slideLayouts/slideLayout17.xml"/><Relationship Id="rId6" Type="http://schemas.openxmlformats.org/officeDocument/2006/relationships/image" Target="../media/image33.jpeg"/><Relationship Id="rId5" Type="http://schemas.openxmlformats.org/officeDocument/2006/relationships/image" Target="../media/image32.jpeg"/><Relationship Id="rId10" Type="http://schemas.openxmlformats.org/officeDocument/2006/relationships/image" Target="../media/image37.jpeg"/><Relationship Id="rId4" Type="http://schemas.openxmlformats.org/officeDocument/2006/relationships/image" Target="../media/image31.jpeg"/><Relationship Id="rId9" Type="http://schemas.openxmlformats.org/officeDocument/2006/relationships/image" Target="../media/image36.jpeg"/></Relationships>
</file>

<file path=ppt/slides/_rels/slide4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image" Target="../media/image103.png"/><Relationship Id="rId7" Type="http://schemas.openxmlformats.org/officeDocument/2006/relationships/image" Target="../media/image67.png"/><Relationship Id="rId2" Type="http://schemas.openxmlformats.org/officeDocument/2006/relationships/image" Target="../media/image102.pn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107.png"/><Relationship Id="rId5" Type="http://schemas.openxmlformats.org/officeDocument/2006/relationships/hyperlink" Target="https://www.google.com/intl/en/chrome/demos" TargetMode="External"/><Relationship Id="rId10" Type="http://schemas.openxmlformats.org/officeDocument/2006/relationships/image" Target="../media/image106.png"/><Relationship Id="rId4" Type="http://schemas.openxmlformats.org/officeDocument/2006/relationships/image" Target="../media/image65.png"/><Relationship Id="rId9" Type="http://schemas.openxmlformats.org/officeDocument/2006/relationships/image" Target="../media/image105.jpeg"/></Relationships>
</file>

<file path=ppt/slides/_rels/slide4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114.png"/><Relationship Id="rId5" Type="http://schemas.openxmlformats.org/officeDocument/2006/relationships/image" Target="../media/image113.png"/><Relationship Id="rId4" Type="http://schemas.openxmlformats.org/officeDocument/2006/relationships/image" Target="../media/image112.png"/></Relationships>
</file>

<file path=ppt/slides/_rels/slide45.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jpeg"/><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5.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xml"/><Relationship Id="rId1" Type="http://schemas.openxmlformats.org/officeDocument/2006/relationships/slideLayout" Target="../slideLayouts/slideLayout5.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kubeflow/kubeflow" TargetMode="External"/><Relationship Id="rId2" Type="http://schemas.openxmlformats.org/officeDocument/2006/relationships/hyperlink" Target="https://mybinder.org/" TargetMode="External"/><Relationship Id="rId1" Type="http://schemas.openxmlformats.org/officeDocument/2006/relationships/slideLayout" Target="../slideLayouts/slideLayout5.xml"/><Relationship Id="rId6" Type="http://schemas.openxmlformats.org/officeDocument/2006/relationships/image" Target="../media/image126.png"/><Relationship Id="rId5" Type="http://schemas.openxmlformats.org/officeDocument/2006/relationships/image" Target="../media/image125.jpeg"/><Relationship Id="rId4" Type="http://schemas.openxmlformats.org/officeDocument/2006/relationships/image" Target="../media/image124.png"/></Relationships>
</file>

<file path=ppt/slides/_rels/slide52.xml.rels><?xml version="1.0" encoding="UTF-8" standalone="yes"?>
<Relationships xmlns="http://schemas.openxmlformats.org/package/2006/relationships"><Relationship Id="rId3" Type="http://schemas.openxmlformats.org/officeDocument/2006/relationships/hyperlink" Target="https://nbviewer.jupyter.org/github/lucasjellema/devoxx17-intro-machine-learning/blob/master/LinearRegression.ipynb" TargetMode="External"/><Relationship Id="rId2" Type="http://schemas.openxmlformats.org/officeDocument/2006/relationships/notesSlide" Target="../notesSlides/notesSlide13.xml"/><Relationship Id="rId1" Type="http://schemas.openxmlformats.org/officeDocument/2006/relationships/slideLayout" Target="../slideLayouts/slideLayout5.xml"/><Relationship Id="rId5" Type="http://schemas.openxmlformats.org/officeDocument/2006/relationships/image" Target="../media/image123.png"/><Relationship Id="rId4" Type="http://schemas.openxmlformats.org/officeDocument/2006/relationships/image" Target="../media/image127.png"/></Relationships>
</file>

<file path=ppt/slides/_rels/slide53.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5.xml"/><Relationship Id="rId1" Type="http://schemas.openxmlformats.org/officeDocument/2006/relationships/slideLayout" Target="../slideLayouts/slideLayout5.xml"/><Relationship Id="rId5" Type="http://schemas.openxmlformats.org/officeDocument/2006/relationships/image" Target="../media/image131.png"/><Relationship Id="rId4" Type="http://schemas.openxmlformats.org/officeDocument/2006/relationships/image" Target="../media/image130.png"/></Relationships>
</file>

<file path=ppt/slides/_rels/slide55.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19.png"/><Relationship Id="rId1" Type="http://schemas.openxmlformats.org/officeDocument/2006/relationships/slideLayout" Target="../slideLayouts/slideLayout5.xml"/><Relationship Id="rId4" Type="http://schemas.openxmlformats.org/officeDocument/2006/relationships/image" Target="../media/image132.png"/></Relationships>
</file>

<file path=ppt/slides/_rels/slide57.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1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8.xml"/><Relationship Id="rId1" Type="http://schemas.openxmlformats.org/officeDocument/2006/relationships/slideLayout" Target="../slideLayouts/slideLayout5.xml"/><Relationship Id="rId5" Type="http://schemas.openxmlformats.org/officeDocument/2006/relationships/image" Target="../media/image140.png"/><Relationship Id="rId4" Type="http://schemas.openxmlformats.org/officeDocument/2006/relationships/image" Target="../media/image139.png"/></Relationships>
</file>

<file path=ppt/slides/_rels/slide61.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1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70.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12" Type="http://schemas.openxmlformats.org/officeDocument/2006/relationships/image" Target="../media/image164.png"/><Relationship Id="rId2" Type="http://schemas.openxmlformats.org/officeDocument/2006/relationships/image" Target="../media/image154.png"/><Relationship Id="rId1" Type="http://schemas.openxmlformats.org/officeDocument/2006/relationships/slideLayout" Target="../slideLayouts/slideLayout5.xml"/><Relationship Id="rId6" Type="http://schemas.openxmlformats.org/officeDocument/2006/relationships/image" Target="../media/image158.png"/><Relationship Id="rId11" Type="http://schemas.openxmlformats.org/officeDocument/2006/relationships/image" Target="../media/image163.png"/><Relationship Id="rId5" Type="http://schemas.openxmlformats.org/officeDocument/2006/relationships/image" Target="../media/image157.png"/><Relationship Id="rId10" Type="http://schemas.openxmlformats.org/officeDocument/2006/relationships/image" Target="../media/image162.png"/><Relationship Id="rId4" Type="http://schemas.openxmlformats.org/officeDocument/2006/relationships/image" Target="../media/image156.png"/><Relationship Id="rId9" Type="http://schemas.openxmlformats.org/officeDocument/2006/relationships/image" Target="../media/image161.png"/></Relationships>
</file>

<file path=ppt/slides/_rels/slide7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5.xml"/><Relationship Id="rId4" Type="http://schemas.openxmlformats.org/officeDocument/2006/relationships/image" Target="../media/image169.png"/></Relationships>
</file>

<file path=ppt/slides/_rels/slide77.xml.rels><?xml version="1.0" encoding="UTF-8" standalone="yes"?>
<Relationships xmlns="http://schemas.openxmlformats.org/package/2006/relationships"><Relationship Id="rId3" Type="http://schemas.openxmlformats.org/officeDocument/2006/relationships/image" Target="../media/image171.jpeg"/><Relationship Id="rId2" Type="http://schemas.openxmlformats.org/officeDocument/2006/relationships/image" Target="../media/image170.jpe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7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7.xml"/></Relationships>
</file>

<file path=ppt/slides/_rels/slide80.xml.rels><?xml version="1.0" encoding="UTF-8" standalone="yes"?>
<Relationships xmlns="http://schemas.openxmlformats.org/package/2006/relationships"><Relationship Id="rId3" Type="http://schemas.openxmlformats.org/officeDocument/2006/relationships/image" Target="../media/image174.jpeg"/><Relationship Id="rId2" Type="http://schemas.openxmlformats.org/officeDocument/2006/relationships/notesSlide" Target="../notesSlides/notesSlide19.xml"/><Relationship Id="rId1" Type="http://schemas.openxmlformats.org/officeDocument/2006/relationships/slideLayout" Target="../slideLayouts/slideLayout5.xml"/><Relationship Id="rId5" Type="http://schemas.openxmlformats.org/officeDocument/2006/relationships/image" Target="../media/image175.jpeg"/><Relationship Id="rId4" Type="http://schemas.openxmlformats.org/officeDocument/2006/relationships/image" Target="../media/image19.png"/></Relationships>
</file>

<file path=ppt/slides/_rels/slide81.xml.rels><?xml version="1.0" encoding="UTF-8" standalone="yes"?>
<Relationships xmlns="http://schemas.openxmlformats.org/package/2006/relationships"><Relationship Id="rId8" Type="http://schemas.openxmlformats.org/officeDocument/2006/relationships/hyperlink" Target="https://www.udacity.com/course/intro-to-machine-learning--ud120" TargetMode="External"/><Relationship Id="rId13" Type="http://schemas.openxmlformats.org/officeDocument/2006/relationships/image" Target="../media/image178.jpeg"/><Relationship Id="rId3" Type="http://schemas.openxmlformats.org/officeDocument/2006/relationships/image" Target="../media/image174.jpeg"/><Relationship Id="rId7" Type="http://schemas.openxmlformats.org/officeDocument/2006/relationships/hyperlink" Target="https://www.katacoda.com/courses/tensorflow" TargetMode="External"/><Relationship Id="rId12" Type="http://schemas.openxmlformats.org/officeDocument/2006/relationships/image" Target="../media/image177.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hyperlink" Target="https://databricks.com/try-databricks" TargetMode="External"/><Relationship Id="rId11" Type="http://schemas.openxmlformats.org/officeDocument/2006/relationships/image" Target="../media/image176.png"/><Relationship Id="rId5" Type="http://schemas.openxmlformats.org/officeDocument/2006/relationships/hyperlink" Target="https://hortonworks.com/products/sandbox/" TargetMode="External"/><Relationship Id="rId10" Type="http://schemas.openxmlformats.org/officeDocument/2006/relationships/hyperlink" Target="https://www.edx.org/course/machine-learning-columbiax-csmm-102x-0" TargetMode="External"/><Relationship Id="rId4" Type="http://schemas.openxmlformats.org/officeDocument/2006/relationships/hyperlink" Target="https://technology.amis.nl/2017/05/06/the-hello-world-of-machine-learning-with-python-pandas-jupyter-doing-iris-classification-based-on-quintessential-set-of-flower-data/" TargetMode="External"/><Relationship Id="rId9" Type="http://schemas.openxmlformats.org/officeDocument/2006/relationships/hyperlink" Target="https://www.coursera.org/learn/machine-learning#%20" TargetMode="External"/><Relationship Id="rId14" Type="http://schemas.openxmlformats.org/officeDocument/2006/relationships/image" Target="../media/image19.png"/></Relationships>
</file>

<file path=ppt/slides/_rels/slide8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9.png"/><Relationship Id="rId1" Type="http://schemas.openxmlformats.org/officeDocument/2006/relationships/slideLayout" Target="../slideLayouts/slideLayout5.xml"/><Relationship Id="rId5" Type="http://schemas.openxmlformats.org/officeDocument/2006/relationships/image" Target="../media/image171.jpeg"/><Relationship Id="rId4" Type="http://schemas.openxmlformats.org/officeDocument/2006/relationships/image" Target="../media/image175.jpeg"/></Relationships>
</file>

<file path=ppt/slides/_rels/slide84.xml.rels><?xml version="1.0" encoding="UTF-8" standalone="yes"?>
<Relationships xmlns="http://schemas.openxmlformats.org/package/2006/relationships"><Relationship Id="rId8" Type="http://schemas.openxmlformats.org/officeDocument/2006/relationships/image" Target="../media/image181.png"/><Relationship Id="rId3" Type="http://schemas.openxmlformats.org/officeDocument/2006/relationships/hyperlink" Target="http://technology.amis.nl/" TargetMode="External"/><Relationship Id="rId7"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1.xml"/><Relationship Id="rId6" Type="http://schemas.openxmlformats.org/officeDocument/2006/relationships/hyperlink" Target="mailto:info@amis.nl" TargetMode="External"/><Relationship Id="rId5" Type="http://schemas.openxmlformats.org/officeDocument/2006/relationships/hyperlink" Target="http://www.amis.nl/" TargetMode="External"/><Relationship Id="rId10" Type="http://schemas.openxmlformats.org/officeDocument/2006/relationships/image" Target="../media/image19.png"/><Relationship Id="rId4" Type="http://schemas.openxmlformats.org/officeDocument/2006/relationships/hyperlink" Target="mailto:lucas.jellema@amis.nl" TargetMode="External"/><Relationship Id="rId9" Type="http://schemas.openxmlformats.org/officeDocument/2006/relationships/image" Target="../media/image182.png"/></Relationships>
</file>

<file path=ppt/slides/_rels/slide85.xml.rels><?xml version="1.0" encoding="UTF-8" standalone="yes"?>
<Relationships xmlns="http://schemas.openxmlformats.org/package/2006/relationships"><Relationship Id="rId3" Type="http://schemas.openxmlformats.org/officeDocument/2006/relationships/hyperlink" Target="https://www.twitch.tv/videos/179940629" TargetMode="External"/><Relationship Id="rId7" Type="http://schemas.openxmlformats.org/officeDocument/2006/relationships/image" Target="../media/image19.png"/><Relationship Id="rId2" Type="http://schemas.openxmlformats.org/officeDocument/2006/relationships/hyperlink" Target="https://www.youtube.com/watch?v=RJudqel8DVA" TargetMode="External"/><Relationship Id="rId1" Type="http://schemas.openxmlformats.org/officeDocument/2006/relationships/slideLayout" Target="../slideLayouts/slideLayout20.xml"/><Relationship Id="rId6" Type="http://schemas.openxmlformats.org/officeDocument/2006/relationships/hyperlink" Target="https://www.katacoda.com/courses/tensorflow" TargetMode="External"/><Relationship Id="rId5" Type="http://schemas.openxmlformats.org/officeDocument/2006/relationships/hyperlink" Target="https://www.youtube.com/watch?v=vq2nnJ4g6N0" TargetMode="External"/><Relationship Id="rId4" Type="http://schemas.openxmlformats.org/officeDocument/2006/relationships/hyperlink" Target="https://github.com/sunilmallya/dl-twitch-series" TargetMode="External"/></Relationships>
</file>

<file path=ppt/slides/_rels/slide9.xml.rels><?xml version="1.0" encoding="UTF-8" standalone="yes"?>
<Relationships xmlns="http://schemas.openxmlformats.org/package/2006/relationships"><Relationship Id="rId3" Type="http://schemas.openxmlformats.org/officeDocument/2006/relationships/hyperlink" Target="https://twitter.com/Oracle/status/105551246859048960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842" y="810055"/>
            <a:ext cx="9143721" cy="3347898"/>
          </a:xfrm>
        </p:spPr>
      </p:sp>
      <p:sp>
        <p:nvSpPr>
          <p:cNvPr id="6" name="Title 5"/>
          <p:cNvSpPr>
            <a:spLocks noGrp="1"/>
          </p:cNvSpPr>
          <p:nvPr>
            <p:ph type="ctrTitle"/>
          </p:nvPr>
        </p:nvSpPr>
        <p:spPr/>
        <p:txBody>
          <a:bodyPr/>
          <a:lstStyle/>
          <a:p>
            <a:r>
              <a:rPr lang="en-US" sz="2847" dirty="0"/>
              <a:t>The Art of Intelligence</a:t>
            </a:r>
            <a:br>
              <a:rPr lang="en-US" sz="2847" dirty="0"/>
            </a:br>
            <a:br>
              <a:rPr lang="en-US" sz="2847" b="0" dirty="0"/>
            </a:br>
            <a:r>
              <a:rPr lang="en-US" sz="2847" b="0" dirty="0"/>
              <a:t>A Practical Introduction to </a:t>
            </a:r>
            <a:br>
              <a:rPr lang="en-US" sz="2847" b="0" dirty="0"/>
            </a:br>
            <a:r>
              <a:rPr lang="en-US" sz="2847" b="0" dirty="0"/>
              <a:t>Machine Learning</a:t>
            </a:r>
            <a:br>
              <a:rPr lang="en-US" dirty="0"/>
            </a:br>
            <a:endParaRPr lang="nl-NL" sz="2400" b="0" dirty="0"/>
          </a:p>
        </p:txBody>
      </p:sp>
      <p:sp>
        <p:nvSpPr>
          <p:cNvPr id="4" name="Footer Placeholder 3"/>
          <p:cNvSpPr>
            <a:spLocks noGrp="1"/>
          </p:cNvSpPr>
          <p:nvPr>
            <p:ph type="ftr" sz="quarter" idx="4294967295"/>
          </p:nvPr>
        </p:nvSpPr>
        <p:spPr>
          <a:xfrm>
            <a:off x="5761002" y="5003726"/>
            <a:ext cx="3239988" cy="107947"/>
          </a:xfrm>
        </p:spPr>
        <p:txBody>
          <a:bodyPr/>
          <a:lstStyle/>
          <a:p>
            <a:pPr defTabSz="685745"/>
            <a:r>
              <a:rPr lang="en-US">
                <a:solidFill>
                  <a:srgbClr val="FFFFFF"/>
                </a:solidFill>
                <a:latin typeface="Arial" panose="020B0604020202020204"/>
              </a:rPr>
              <a:t>The Art of Intelligence</a:t>
            </a:r>
            <a:endParaRPr lang="nl-NL" dirty="0">
              <a:solidFill>
                <a:srgbClr val="FFFFFF"/>
              </a:solidFill>
              <a:latin typeface="Arial" panose="020B0604020202020204"/>
            </a:endParaRPr>
          </a:p>
        </p:txBody>
      </p:sp>
      <p:sp>
        <p:nvSpPr>
          <p:cNvPr id="5" name="Slide Number Placeholder 4"/>
          <p:cNvSpPr>
            <a:spLocks noGrp="1"/>
          </p:cNvSpPr>
          <p:nvPr>
            <p:ph type="sldNum" sz="quarter" idx="4294967295"/>
          </p:nvPr>
        </p:nvSpPr>
        <p:spPr>
          <a:xfrm>
            <a:off x="9000991" y="5003726"/>
            <a:ext cx="142870" cy="107947"/>
          </a:xfrm>
        </p:spPr>
        <p:txBody>
          <a:bodyPr/>
          <a:lstStyle/>
          <a:p>
            <a:pPr defTabSz="685745"/>
            <a:fld id="{14F1411D-0280-154F-AEAC-4C20B7AA46B2}" type="slidenum">
              <a:rPr lang="nl-NL">
                <a:solidFill>
                  <a:srgbClr val="FFFFFF"/>
                </a:solidFill>
                <a:latin typeface="Arial" panose="020B0604020202020204"/>
              </a:rPr>
              <a:pPr defTabSz="685745"/>
              <a:t>1</a:t>
            </a:fld>
            <a:endParaRPr lang="nl-NL">
              <a:solidFill>
                <a:srgbClr val="FFFFFF"/>
              </a:solidFill>
              <a:latin typeface="Arial" panose="020B0604020202020204"/>
            </a:endParaRPr>
          </a:p>
        </p:txBody>
      </p:sp>
      <p:sp>
        <p:nvSpPr>
          <p:cNvPr id="48" name="TextBox 47"/>
          <p:cNvSpPr txBox="1"/>
          <p:nvPr/>
        </p:nvSpPr>
        <p:spPr>
          <a:xfrm>
            <a:off x="720117" y="4264438"/>
            <a:ext cx="3124702" cy="607859"/>
          </a:xfrm>
          <a:prstGeom prst="rect">
            <a:avLst/>
          </a:prstGeom>
          <a:noFill/>
        </p:spPr>
        <p:txBody>
          <a:bodyPr wrap="none" lIns="0" tIns="0" rIns="0" bIns="0" rtlCol="0">
            <a:spAutoFit/>
          </a:bodyPr>
          <a:lstStyle/>
          <a:p>
            <a:r>
              <a:rPr lang="en-US" sz="1300" dirty="0"/>
              <a:t>Lucas Jellema, CTO of AMIS</a:t>
            </a:r>
          </a:p>
          <a:p>
            <a:r>
              <a:rPr lang="en-US" sz="1200" dirty="0"/>
              <a:t>Oracle Groundbreakers APAC Tour</a:t>
            </a:r>
          </a:p>
          <a:p>
            <a:r>
              <a:rPr lang="en-US" sz="1300" dirty="0"/>
              <a:t>21</a:t>
            </a:r>
            <a:r>
              <a:rPr lang="en-US" sz="1300" baseline="30000" dirty="0"/>
              <a:t>st</a:t>
            </a:r>
            <a:r>
              <a:rPr lang="en-US" sz="1300" dirty="0"/>
              <a:t> November 2018, Melbourne, Australia</a:t>
            </a:r>
            <a:endParaRPr lang="nl-NL" sz="1300" dirty="0" err="1"/>
          </a:p>
        </p:txBody>
      </p:sp>
      <p:sp>
        <p:nvSpPr>
          <p:cNvPr id="34" name="Text Placeholder 33">
            <a:extLst>
              <a:ext uri="{FF2B5EF4-FFF2-40B4-BE49-F238E27FC236}">
                <a16:creationId xmlns:a16="http://schemas.microsoft.com/office/drawing/2014/main" id="{A2198B17-186B-4E14-A5CD-A0B0F191DEE1}"/>
              </a:ext>
            </a:extLst>
          </p:cNvPr>
          <p:cNvSpPr>
            <a:spLocks noGrp="1"/>
          </p:cNvSpPr>
          <p:nvPr>
            <p:ph type="body" idx="14"/>
          </p:nvPr>
        </p:nvSpPr>
        <p:spPr/>
        <p:txBody>
          <a:bodyPr/>
          <a:lstStyle/>
          <a:p>
            <a:endParaRPr lang="en-NL"/>
          </a:p>
        </p:txBody>
      </p:sp>
      <p:pic>
        <p:nvPicPr>
          <p:cNvPr id="52" name="Picture 2">
            <a:extLst>
              <a:ext uri="{FF2B5EF4-FFF2-40B4-BE49-F238E27FC236}">
                <a16:creationId xmlns:a16="http://schemas.microsoft.com/office/drawing/2014/main" id="{2E0D0A7E-4630-40BA-8059-C2F8926281A3}"/>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2551" y="2215350"/>
            <a:ext cx="2823546" cy="18839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Picture 2" descr="https://cfile1.onoffmix.com/attach/ZHwCoTlJqc1Wyni3FgD8vB7ENkYXKOs9">
            <a:extLst>
              <a:ext uri="{FF2B5EF4-FFF2-40B4-BE49-F238E27FC236}">
                <a16:creationId xmlns:a16="http://schemas.microsoft.com/office/drawing/2014/main" id="{BD5AFEB3-BB4B-4D0B-8F82-1EBDF243C57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0654" y="31827"/>
            <a:ext cx="2250336" cy="67174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FDD6BDA1-3D6D-467A-8A05-543F6E14B8B1}"/>
              </a:ext>
            </a:extLst>
          </p:cNvPr>
          <p:cNvPicPr>
            <a:picLocks noChangeAspect="1"/>
          </p:cNvPicPr>
          <p:nvPr/>
        </p:nvPicPr>
        <p:blipFill>
          <a:blip r:embed="rId5"/>
          <a:stretch>
            <a:fillRect/>
          </a:stretch>
        </p:blipFill>
        <p:spPr>
          <a:xfrm>
            <a:off x="5435822" y="84932"/>
            <a:ext cx="1314832" cy="622152"/>
          </a:xfrm>
          <a:prstGeom prst="rect">
            <a:avLst/>
          </a:prstGeom>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C8F1F14C-C92D-47A5-8C5D-97519DC61972}"/>
              </a:ext>
            </a:extLst>
          </p:cNvPr>
          <p:cNvSpPr>
            <a:spLocks noGrp="1"/>
          </p:cNvSpPr>
          <p:nvPr>
            <p:ph type="title"/>
          </p:nvPr>
        </p:nvSpPr>
        <p:spPr/>
        <p:txBody>
          <a:bodyPr/>
          <a:lstStyle/>
          <a:p>
            <a:r>
              <a:rPr lang="nl-NL" dirty="0" err="1"/>
              <a:t>Main</a:t>
            </a:r>
            <a:r>
              <a:rPr lang="nl-NL" dirty="0"/>
              <a:t> </a:t>
            </a:r>
            <a:r>
              <a:rPr lang="nl-NL" dirty="0" err="1"/>
              <a:t>innovation</a:t>
            </a:r>
            <a:r>
              <a:rPr lang="nl-NL" dirty="0"/>
              <a:t> </a:t>
            </a:r>
            <a:r>
              <a:rPr lang="nl-NL" dirty="0" err="1"/>
              <a:t>themes</a:t>
            </a:r>
            <a:endParaRPr lang="en-NL" dirty="0"/>
          </a:p>
        </p:txBody>
      </p:sp>
      <p:sp>
        <p:nvSpPr>
          <p:cNvPr id="2" name="Content Placeholder 1">
            <a:extLst>
              <a:ext uri="{FF2B5EF4-FFF2-40B4-BE49-F238E27FC236}">
                <a16:creationId xmlns:a16="http://schemas.microsoft.com/office/drawing/2014/main" id="{D82430B1-1D01-4FFE-8C31-56A3884339EF}"/>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F14859DB-1832-4353-B96A-F66BE729943F}"/>
              </a:ext>
            </a:extLst>
          </p:cNvPr>
          <p:cNvPicPr>
            <a:picLocks noChangeAspect="1"/>
          </p:cNvPicPr>
          <p:nvPr/>
        </p:nvPicPr>
        <p:blipFill>
          <a:blip r:embed="rId2"/>
          <a:stretch>
            <a:fillRect/>
          </a:stretch>
        </p:blipFill>
        <p:spPr>
          <a:xfrm>
            <a:off x="186881" y="909227"/>
            <a:ext cx="8770238" cy="3191829"/>
          </a:xfrm>
          <a:prstGeom prst="rect">
            <a:avLst/>
          </a:prstGeom>
        </p:spPr>
      </p:pic>
      <p:sp>
        <p:nvSpPr>
          <p:cNvPr id="6" name="Oval 5">
            <a:extLst>
              <a:ext uri="{FF2B5EF4-FFF2-40B4-BE49-F238E27FC236}">
                <a16:creationId xmlns:a16="http://schemas.microsoft.com/office/drawing/2014/main" id="{A1143E8B-C882-4EDB-8B49-23223E670A24}"/>
              </a:ext>
            </a:extLst>
          </p:cNvPr>
          <p:cNvSpPr/>
          <p:nvPr/>
        </p:nvSpPr>
        <p:spPr>
          <a:xfrm>
            <a:off x="2138401" y="1628338"/>
            <a:ext cx="1341742" cy="2152377"/>
          </a:xfrm>
          <a:prstGeom prst="ellipse">
            <a:avLst/>
          </a:prstGeom>
          <a:gradFill>
            <a:gsLst>
              <a:gs pos="0">
                <a:schemeClr val="dk1">
                  <a:lumMod val="110000"/>
                  <a:satMod val="105000"/>
                  <a:tint val="67000"/>
                  <a:alpha val="46000"/>
                </a:schemeClr>
              </a:gs>
              <a:gs pos="50000">
                <a:schemeClr val="dk1">
                  <a:lumMod val="105000"/>
                  <a:satMod val="103000"/>
                  <a:tint val="73000"/>
                  <a:alpha val="55000"/>
                </a:schemeClr>
              </a:gs>
              <a:gs pos="100000">
                <a:schemeClr val="dk1">
                  <a:lumMod val="105000"/>
                  <a:satMod val="109000"/>
                  <a:tint val="81000"/>
                  <a:alpha val="60000"/>
                </a:schemeClr>
              </a:gs>
            </a:gsLst>
          </a:gradFill>
          <a:ln>
            <a:noFill/>
          </a:ln>
          <a:effectLst>
            <a:softEdge rad="101600"/>
          </a:effectLst>
        </p:spPr>
        <p:style>
          <a:lnRef idx="1">
            <a:schemeClr val="dk1"/>
          </a:lnRef>
          <a:fillRef idx="2">
            <a:schemeClr val="dk1"/>
          </a:fillRef>
          <a:effectRef idx="1">
            <a:schemeClr val="dk1"/>
          </a:effectRef>
          <a:fontRef idx="minor">
            <a:schemeClr val="dk1"/>
          </a:fontRef>
        </p:style>
        <p:txBody>
          <a:bodyPr rtlCol="0" anchor="ctr"/>
          <a:lstStyle/>
          <a:p>
            <a:pPr algn="ctr"/>
            <a:endParaRPr lang="en-NL" sz="712" dirty="0"/>
          </a:p>
        </p:txBody>
      </p:sp>
      <p:sp>
        <p:nvSpPr>
          <p:cNvPr id="3" name="Footer Placeholder 2">
            <a:extLst>
              <a:ext uri="{FF2B5EF4-FFF2-40B4-BE49-F238E27FC236}">
                <a16:creationId xmlns:a16="http://schemas.microsoft.com/office/drawing/2014/main" id="{6AE8A9A8-2C21-4BC4-B317-007D54EAE612}"/>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E65E3E13-87B2-4F8B-9326-673E46A55635}"/>
              </a:ext>
            </a:extLst>
          </p:cNvPr>
          <p:cNvSpPr>
            <a:spLocks noGrp="1"/>
          </p:cNvSpPr>
          <p:nvPr>
            <p:ph type="sldNum" sz="quarter" idx="12"/>
          </p:nvPr>
        </p:nvSpPr>
        <p:spPr/>
        <p:txBody>
          <a:bodyPr/>
          <a:lstStyle/>
          <a:p>
            <a:fld id="{14F1411D-0280-154F-AEAC-4C20B7AA46B2}" type="slidenum">
              <a:rPr lang="nl-NL" smtClean="0"/>
              <a:t>10</a:t>
            </a:fld>
            <a:endParaRPr lang="nl-NL"/>
          </a:p>
        </p:txBody>
      </p:sp>
    </p:spTree>
    <p:extLst>
      <p:ext uri="{BB962C8B-B14F-4D97-AF65-F5344CB8AC3E}">
        <p14:creationId xmlns:p14="http://schemas.microsoft.com/office/powerpoint/2010/main" val="230468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248093A-16DF-4BEF-8770-B8D85E7D063B}"/>
              </a:ext>
            </a:extLst>
          </p:cNvPr>
          <p:cNvSpPr>
            <a:spLocks noGrp="1"/>
          </p:cNvSpPr>
          <p:nvPr>
            <p:ph type="title"/>
          </p:nvPr>
        </p:nvSpPr>
        <p:spPr/>
        <p:txBody>
          <a:bodyPr/>
          <a:lstStyle/>
          <a:p>
            <a:r>
              <a:rPr lang="nl-NL" dirty="0"/>
              <a:t>Oracle </a:t>
            </a:r>
            <a:r>
              <a:rPr lang="nl-NL" dirty="0" err="1"/>
              <a:t>OpenWorld</a:t>
            </a:r>
            <a:r>
              <a:rPr lang="nl-NL" dirty="0"/>
              <a:t> 2018</a:t>
            </a:r>
            <a:endParaRPr lang="en-NL" dirty="0"/>
          </a:p>
        </p:txBody>
      </p:sp>
      <p:sp>
        <p:nvSpPr>
          <p:cNvPr id="2" name="Content Placeholder 1">
            <a:extLst>
              <a:ext uri="{FF2B5EF4-FFF2-40B4-BE49-F238E27FC236}">
                <a16:creationId xmlns:a16="http://schemas.microsoft.com/office/drawing/2014/main" id="{33023F54-3656-4936-937D-196846A4BEE6}"/>
              </a:ext>
            </a:extLst>
          </p:cNvPr>
          <p:cNvSpPr>
            <a:spLocks noGrp="1"/>
          </p:cNvSpPr>
          <p:nvPr>
            <p:ph idx="1"/>
          </p:nvPr>
        </p:nvSpPr>
        <p:spPr/>
        <p:txBody>
          <a:bodyPr/>
          <a:lstStyle/>
          <a:p>
            <a:endParaRPr lang="en-NL"/>
          </a:p>
        </p:txBody>
      </p:sp>
      <p:pic>
        <p:nvPicPr>
          <p:cNvPr id="2050" name="Picture 2" descr="Image result for oracle autonomous database">
            <a:extLst>
              <a:ext uri="{FF2B5EF4-FFF2-40B4-BE49-F238E27FC236}">
                <a16:creationId xmlns:a16="http://schemas.microsoft.com/office/drawing/2014/main" id="{9984E5A1-7211-45F2-9F89-1BE5C1D8D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31689"/>
            <a:ext cx="2230488" cy="128962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Image result for oracle digital assistant">
            <a:extLst>
              <a:ext uri="{FF2B5EF4-FFF2-40B4-BE49-F238E27FC236}">
                <a16:creationId xmlns:a16="http://schemas.microsoft.com/office/drawing/2014/main" id="{45071C55-C45C-47CA-9123-D516D9ED76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91" y="3468543"/>
            <a:ext cx="2532497" cy="142453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3731ED0-D877-42ED-AD59-1470EDB3F24E}"/>
              </a:ext>
            </a:extLst>
          </p:cNvPr>
          <p:cNvSpPr txBox="1"/>
          <p:nvPr/>
        </p:nvSpPr>
        <p:spPr>
          <a:xfrm>
            <a:off x="266005" y="4683088"/>
            <a:ext cx="837089" cy="201915"/>
          </a:xfrm>
          <a:prstGeom prst="rect">
            <a:avLst/>
          </a:prstGeom>
          <a:noFill/>
        </p:spPr>
        <p:txBody>
          <a:bodyPr wrap="none" rtlCol="0">
            <a:spAutoFit/>
          </a:bodyPr>
          <a:lstStyle/>
          <a:p>
            <a:r>
              <a:rPr lang="nl-NL" sz="712" i="1" dirty="0">
                <a:solidFill>
                  <a:srgbClr val="FF0000"/>
                </a:solidFill>
              </a:rPr>
              <a:t>Digital Assistant</a:t>
            </a:r>
            <a:endParaRPr lang="en-NL" sz="712" i="1" dirty="0" err="1">
              <a:solidFill>
                <a:srgbClr val="FF0000"/>
              </a:solidFill>
            </a:endParaRPr>
          </a:p>
        </p:txBody>
      </p:sp>
      <p:pic>
        <p:nvPicPr>
          <p:cNvPr id="2054" name="Picture 6" descr="Related image">
            <a:extLst>
              <a:ext uri="{FF2B5EF4-FFF2-40B4-BE49-F238E27FC236}">
                <a16:creationId xmlns:a16="http://schemas.microsoft.com/office/drawing/2014/main" id="{29969C48-021A-4724-9F88-22706C4E63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5854" y="1808586"/>
            <a:ext cx="1966463" cy="131359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F3AA23A3-0429-44C0-B44A-4F29E756AA19}"/>
              </a:ext>
            </a:extLst>
          </p:cNvPr>
          <p:cNvSpPr txBox="1"/>
          <p:nvPr/>
        </p:nvSpPr>
        <p:spPr>
          <a:xfrm>
            <a:off x="2004974" y="3087621"/>
            <a:ext cx="1244251" cy="201915"/>
          </a:xfrm>
          <a:prstGeom prst="rect">
            <a:avLst/>
          </a:prstGeom>
          <a:noFill/>
        </p:spPr>
        <p:txBody>
          <a:bodyPr wrap="none" rtlCol="0">
            <a:spAutoFit/>
          </a:bodyPr>
          <a:lstStyle/>
          <a:p>
            <a:r>
              <a:rPr lang="nl-NL" sz="712" i="1" dirty="0">
                <a:solidFill>
                  <a:srgbClr val="FF0000"/>
                </a:solidFill>
              </a:rPr>
              <a:t>Real Time </a:t>
            </a:r>
            <a:r>
              <a:rPr lang="nl-NL" sz="712" i="1" dirty="0" err="1">
                <a:solidFill>
                  <a:srgbClr val="FF0000"/>
                </a:solidFill>
              </a:rPr>
              <a:t>IoT</a:t>
            </a:r>
            <a:r>
              <a:rPr lang="nl-NL" sz="712" i="1" dirty="0">
                <a:solidFill>
                  <a:srgbClr val="FF0000"/>
                </a:solidFill>
              </a:rPr>
              <a:t> Responses</a:t>
            </a:r>
            <a:endParaRPr lang="en-NL" sz="712" i="1" dirty="0" err="1">
              <a:solidFill>
                <a:srgbClr val="FF0000"/>
              </a:solidFill>
            </a:endParaRPr>
          </a:p>
        </p:txBody>
      </p:sp>
      <p:pic>
        <p:nvPicPr>
          <p:cNvPr id="3" name="Picture 2">
            <a:extLst>
              <a:ext uri="{FF2B5EF4-FFF2-40B4-BE49-F238E27FC236}">
                <a16:creationId xmlns:a16="http://schemas.microsoft.com/office/drawing/2014/main" id="{DC2F4B78-3369-4F46-95C9-99E6F5154279}"/>
              </a:ext>
            </a:extLst>
          </p:cNvPr>
          <p:cNvPicPr>
            <a:picLocks noChangeAspect="1"/>
          </p:cNvPicPr>
          <p:nvPr/>
        </p:nvPicPr>
        <p:blipFill rotWithShape="1">
          <a:blip r:embed="rId5"/>
          <a:srcRect l="7874" b="45445"/>
          <a:stretch/>
        </p:blipFill>
        <p:spPr>
          <a:xfrm>
            <a:off x="4231901" y="154172"/>
            <a:ext cx="4711484" cy="1563656"/>
          </a:xfrm>
          <a:prstGeom prst="rect">
            <a:avLst/>
          </a:prstGeom>
        </p:spPr>
      </p:pic>
      <p:pic>
        <p:nvPicPr>
          <p:cNvPr id="6" name="Picture 5">
            <a:extLst>
              <a:ext uri="{FF2B5EF4-FFF2-40B4-BE49-F238E27FC236}">
                <a16:creationId xmlns:a16="http://schemas.microsoft.com/office/drawing/2014/main" id="{3181664A-3DCA-403F-B4BA-62F2D3DE19CB}"/>
              </a:ext>
            </a:extLst>
          </p:cNvPr>
          <p:cNvPicPr>
            <a:picLocks noChangeAspect="1"/>
          </p:cNvPicPr>
          <p:nvPr/>
        </p:nvPicPr>
        <p:blipFill>
          <a:blip r:embed="rId6"/>
          <a:stretch>
            <a:fillRect/>
          </a:stretch>
        </p:blipFill>
        <p:spPr>
          <a:xfrm>
            <a:off x="4142373" y="1375855"/>
            <a:ext cx="4801012" cy="3599747"/>
          </a:xfrm>
          <a:prstGeom prst="rect">
            <a:avLst/>
          </a:prstGeom>
        </p:spPr>
      </p:pic>
      <p:sp>
        <p:nvSpPr>
          <p:cNvPr id="5" name="Footer Placeholder 4">
            <a:extLst>
              <a:ext uri="{FF2B5EF4-FFF2-40B4-BE49-F238E27FC236}">
                <a16:creationId xmlns:a16="http://schemas.microsoft.com/office/drawing/2014/main" id="{F2D6144E-F191-43FD-8621-85087CA89056}"/>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FE8C8C7C-C4E6-4E98-A7BF-8FEF422B24AE}"/>
              </a:ext>
            </a:extLst>
          </p:cNvPr>
          <p:cNvSpPr>
            <a:spLocks noGrp="1"/>
          </p:cNvSpPr>
          <p:nvPr>
            <p:ph type="sldNum" sz="quarter" idx="12"/>
          </p:nvPr>
        </p:nvSpPr>
        <p:spPr/>
        <p:txBody>
          <a:bodyPr/>
          <a:lstStyle/>
          <a:p>
            <a:fld id="{14F1411D-0280-154F-AEAC-4C20B7AA46B2}" type="slidenum">
              <a:rPr lang="nl-NL" smtClean="0"/>
              <a:t>11</a:t>
            </a:fld>
            <a:endParaRPr lang="nl-NL"/>
          </a:p>
        </p:txBody>
      </p:sp>
    </p:spTree>
    <p:extLst>
      <p:ext uri="{BB962C8B-B14F-4D97-AF65-F5344CB8AC3E}">
        <p14:creationId xmlns:p14="http://schemas.microsoft.com/office/powerpoint/2010/main" val="19163175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Agenda</a:t>
            </a:r>
            <a:endParaRPr lang="en-US" dirty="0"/>
          </a:p>
        </p:txBody>
      </p:sp>
      <p:sp>
        <p:nvSpPr>
          <p:cNvPr id="3" name="Text Placeholder 2"/>
          <p:cNvSpPr>
            <a:spLocks noGrp="1"/>
          </p:cNvSpPr>
          <p:nvPr>
            <p:ph idx="1"/>
          </p:nvPr>
        </p:nvSpPr>
        <p:spPr/>
        <p:txBody>
          <a:bodyPr>
            <a:normAutofit/>
          </a:bodyPr>
          <a:lstStyle/>
          <a:p>
            <a:r>
              <a:rPr lang="nl-NL" dirty="0" err="1"/>
              <a:t>What</a:t>
            </a:r>
            <a:r>
              <a:rPr lang="nl-NL" dirty="0"/>
              <a:t> is Machine Learning? </a:t>
            </a:r>
          </a:p>
          <a:p>
            <a:r>
              <a:rPr lang="nl-NL" dirty="0" err="1"/>
              <a:t>Why</a:t>
            </a:r>
            <a:r>
              <a:rPr lang="nl-NL" dirty="0"/>
              <a:t> </a:t>
            </a:r>
            <a:r>
              <a:rPr lang="nl-NL" dirty="0" err="1"/>
              <a:t>could</a:t>
            </a:r>
            <a:r>
              <a:rPr lang="nl-NL" dirty="0"/>
              <a:t> </a:t>
            </a:r>
            <a:r>
              <a:rPr lang="nl-NL" dirty="0" err="1"/>
              <a:t>it</a:t>
            </a:r>
            <a:r>
              <a:rPr lang="nl-NL" dirty="0"/>
              <a:t> </a:t>
            </a:r>
            <a:r>
              <a:rPr lang="nl-NL" dirty="0" err="1"/>
              <a:t>be</a:t>
            </a:r>
            <a:r>
              <a:rPr lang="nl-NL" dirty="0"/>
              <a:t> relevant [</a:t>
            </a:r>
            <a:r>
              <a:rPr lang="nl-NL" dirty="0" err="1"/>
              <a:t>to</a:t>
            </a:r>
            <a:r>
              <a:rPr lang="nl-NL" dirty="0"/>
              <a:t> </a:t>
            </a:r>
            <a:r>
              <a:rPr lang="nl-NL" dirty="0" err="1"/>
              <a:t>you</a:t>
            </a:r>
            <a:r>
              <a:rPr lang="nl-NL" dirty="0"/>
              <a:t>]?</a:t>
            </a:r>
          </a:p>
          <a:p>
            <a:r>
              <a:rPr lang="nl-NL" dirty="0" err="1"/>
              <a:t>What</a:t>
            </a:r>
            <a:r>
              <a:rPr lang="nl-NL" dirty="0"/>
              <a:t> does </a:t>
            </a:r>
            <a:r>
              <a:rPr lang="nl-NL" dirty="0" err="1"/>
              <a:t>it</a:t>
            </a:r>
            <a:r>
              <a:rPr lang="nl-NL" dirty="0"/>
              <a:t> </a:t>
            </a:r>
            <a:r>
              <a:rPr lang="nl-NL" dirty="0" err="1"/>
              <a:t>entail</a:t>
            </a:r>
            <a:r>
              <a:rPr lang="nl-NL" dirty="0"/>
              <a:t>?</a:t>
            </a:r>
          </a:p>
          <a:p>
            <a:r>
              <a:rPr lang="nl-NL" dirty="0" err="1"/>
              <a:t>With</a:t>
            </a:r>
            <a:r>
              <a:rPr lang="nl-NL" dirty="0"/>
              <a:t> </a:t>
            </a:r>
            <a:r>
              <a:rPr lang="nl-NL" dirty="0" err="1"/>
              <a:t>which</a:t>
            </a:r>
            <a:r>
              <a:rPr lang="nl-NL" dirty="0"/>
              <a:t> </a:t>
            </a:r>
            <a:r>
              <a:rPr lang="nl-NL" dirty="0" err="1"/>
              <a:t>algorithms</a:t>
            </a:r>
            <a:r>
              <a:rPr lang="nl-NL" dirty="0"/>
              <a:t>, tools </a:t>
            </a:r>
            <a:r>
              <a:rPr lang="nl-NL" dirty="0" err="1"/>
              <a:t>and</a:t>
            </a:r>
            <a:r>
              <a:rPr lang="nl-NL" dirty="0"/>
              <a:t> </a:t>
            </a:r>
            <a:r>
              <a:rPr lang="nl-NL" dirty="0" err="1"/>
              <a:t>technologies</a:t>
            </a:r>
            <a:r>
              <a:rPr lang="nl-NL" dirty="0"/>
              <a:t>?</a:t>
            </a:r>
          </a:p>
          <a:p>
            <a:r>
              <a:rPr lang="nl-NL" dirty="0"/>
              <a:t>Oracle </a:t>
            </a:r>
            <a:r>
              <a:rPr lang="nl-NL" dirty="0" err="1"/>
              <a:t>and</a:t>
            </a:r>
            <a:r>
              <a:rPr lang="nl-NL" dirty="0"/>
              <a:t> Machine Learning?</a:t>
            </a:r>
          </a:p>
          <a:p>
            <a:r>
              <a:rPr lang="nl-NL" dirty="0"/>
              <a:t>How do you embark on Machine Learning?</a:t>
            </a:r>
          </a:p>
          <a:p>
            <a:pPr marL="0" indent="0">
              <a:buNone/>
            </a:pPr>
            <a:br>
              <a:rPr lang="en-US" dirty="0"/>
            </a:br>
            <a:endParaRPr lang="nl-NL" dirty="0"/>
          </a:p>
          <a:p>
            <a:endParaRPr lang="nl-NL" dirty="0"/>
          </a:p>
          <a:p>
            <a:pPr marL="0" indent="0">
              <a:buNone/>
            </a:pPr>
            <a:endParaRPr lang="nl-NL" dirty="0"/>
          </a:p>
          <a:p>
            <a:pPr marL="0" indent="0">
              <a:buNone/>
            </a:pPr>
            <a:endParaRPr lang="en-US" dirty="0"/>
          </a:p>
        </p:txBody>
      </p:sp>
      <p:pic>
        <p:nvPicPr>
          <p:cNvPr id="4" name="Picture 2"/>
          <p:cNvPicPr>
            <a:picLocks noChangeAspect="1" noChangeArrowheads="1"/>
          </p:cNvPicPr>
          <p:nvPr/>
        </p:nvPicPr>
        <p:blipFill>
          <a:blip r:embed="rId2">
            <a:clrChange>
              <a:clrFrom>
                <a:srgbClr val="EBEBEB"/>
              </a:clrFrom>
              <a:clrTo>
                <a:srgbClr val="EBEBEB">
                  <a:alpha val="0"/>
                </a:srgbClr>
              </a:clrTo>
            </a:clrChange>
            <a:extLst>
              <a:ext uri="{28A0092B-C50C-407E-A947-70E740481C1C}">
                <a14:useLocalDpi xmlns:a14="http://schemas.microsoft.com/office/drawing/2010/main" val="0"/>
              </a:ext>
            </a:extLst>
          </a:blip>
          <a:srcRect/>
          <a:stretch>
            <a:fillRect/>
          </a:stretch>
        </p:blipFill>
        <p:spPr bwMode="auto">
          <a:xfrm>
            <a:off x="7335961" y="370569"/>
            <a:ext cx="1575484" cy="18165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B846D95E-71DF-4498-9937-3BCD76EAC1F3}"/>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16700386-8FF7-4D74-AD90-002A495B21CE}"/>
              </a:ext>
            </a:extLst>
          </p:cNvPr>
          <p:cNvSpPr>
            <a:spLocks noGrp="1"/>
          </p:cNvSpPr>
          <p:nvPr>
            <p:ph type="sldNum" sz="quarter" idx="12"/>
          </p:nvPr>
        </p:nvSpPr>
        <p:spPr/>
        <p:txBody>
          <a:bodyPr/>
          <a:lstStyle/>
          <a:p>
            <a:fld id="{14F1411D-0280-154F-AEAC-4C20B7AA46B2}" type="slidenum">
              <a:rPr lang="nl-NL" smtClean="0"/>
              <a:t>12</a:t>
            </a:fld>
            <a:endParaRPr lang="nl-NL"/>
          </a:p>
        </p:txBody>
      </p:sp>
    </p:spTree>
    <p:extLst>
      <p:ext uri="{BB962C8B-B14F-4D97-AF65-F5344CB8AC3E}">
        <p14:creationId xmlns:p14="http://schemas.microsoft.com/office/powerpoint/2010/main" val="12511427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Learning</a:t>
            </a:r>
            <a:endParaRPr lang="en-US" dirty="0"/>
          </a:p>
        </p:txBody>
      </p:sp>
      <p:sp>
        <p:nvSpPr>
          <p:cNvPr id="4" name="Content Placeholder 3"/>
          <p:cNvSpPr>
            <a:spLocks noGrp="1"/>
          </p:cNvSpPr>
          <p:nvPr>
            <p:ph idx="1"/>
          </p:nvPr>
        </p:nvSpPr>
        <p:spPr/>
        <p:txBody>
          <a:bodyPr/>
          <a:lstStyle/>
          <a:p>
            <a:r>
              <a:rPr lang="nl-NL" dirty="0"/>
              <a:t>How do we </a:t>
            </a:r>
            <a:r>
              <a:rPr lang="nl-NL" dirty="0" err="1"/>
              <a:t>learn</a:t>
            </a:r>
            <a:r>
              <a:rPr lang="nl-NL" dirty="0"/>
              <a:t>?</a:t>
            </a:r>
          </a:p>
          <a:p>
            <a:pPr lvl="1"/>
            <a:r>
              <a:rPr lang="nl-NL" dirty="0" err="1"/>
              <a:t>Try</a:t>
            </a:r>
            <a:r>
              <a:rPr lang="nl-NL" dirty="0"/>
              <a:t> </a:t>
            </a:r>
            <a:r>
              <a:rPr lang="nl-NL" dirty="0" err="1"/>
              <a:t>something</a:t>
            </a:r>
            <a:r>
              <a:rPr lang="nl-NL" dirty="0"/>
              <a:t> (</a:t>
            </a:r>
            <a:r>
              <a:rPr lang="nl-NL" dirty="0" err="1"/>
              <a:t>else</a:t>
            </a:r>
            <a:r>
              <a:rPr lang="nl-NL" dirty="0"/>
              <a:t>) =&gt; get feedback =&gt; </a:t>
            </a:r>
            <a:r>
              <a:rPr lang="nl-NL" dirty="0" err="1"/>
              <a:t>learn</a:t>
            </a:r>
            <a:br>
              <a:rPr lang="nl-NL" dirty="0"/>
            </a:br>
            <a:br>
              <a:rPr lang="nl-NL" dirty="0"/>
            </a:br>
            <a:endParaRPr lang="nl-NL" dirty="0"/>
          </a:p>
          <a:p>
            <a:r>
              <a:rPr lang="nl-NL" dirty="0" err="1"/>
              <a:t>Eventually</a:t>
            </a:r>
            <a:r>
              <a:rPr lang="nl-NL" dirty="0"/>
              <a:t>:</a:t>
            </a:r>
          </a:p>
          <a:p>
            <a:pPr lvl="1"/>
            <a:r>
              <a:rPr lang="nl-NL" dirty="0"/>
              <a:t>We get </a:t>
            </a:r>
            <a:r>
              <a:rPr lang="nl-NL" dirty="0" err="1"/>
              <a:t>it</a:t>
            </a:r>
            <a:r>
              <a:rPr lang="nl-NL" dirty="0"/>
              <a:t> (</a:t>
            </a:r>
            <a:r>
              <a:rPr lang="nl-NL" i="1" dirty="0" err="1"/>
              <a:t>understanding</a:t>
            </a:r>
            <a:r>
              <a:rPr lang="nl-NL" dirty="0"/>
              <a:t>) </a:t>
            </a:r>
            <a:r>
              <a:rPr lang="nl-NL" dirty="0" err="1"/>
              <a:t>so</a:t>
            </a:r>
            <a:r>
              <a:rPr lang="nl-NL" dirty="0"/>
              <a:t> we </a:t>
            </a:r>
            <a:r>
              <a:rPr lang="nl-NL" dirty="0" err="1"/>
              <a:t>can</a:t>
            </a:r>
            <a:r>
              <a:rPr lang="nl-NL" dirty="0"/>
              <a:t> </a:t>
            </a:r>
            <a:r>
              <a:rPr lang="nl-NL" dirty="0" err="1"/>
              <a:t>predict</a:t>
            </a:r>
            <a:r>
              <a:rPr lang="nl-NL" dirty="0"/>
              <a:t> </a:t>
            </a:r>
            <a:r>
              <a:rPr lang="nl-NL" dirty="0" err="1"/>
              <a:t>the</a:t>
            </a:r>
            <a:r>
              <a:rPr lang="nl-NL" dirty="0"/>
              <a:t> </a:t>
            </a:r>
            <a:r>
              <a:rPr lang="nl-NL" dirty="0" err="1"/>
              <a:t>outcome</a:t>
            </a:r>
            <a:br>
              <a:rPr lang="nl-NL" dirty="0"/>
            </a:br>
            <a:r>
              <a:rPr lang="nl-NL" dirty="0"/>
              <a:t>of a </a:t>
            </a:r>
            <a:r>
              <a:rPr lang="nl-NL" dirty="0" err="1"/>
              <a:t>certain</a:t>
            </a:r>
            <a:r>
              <a:rPr lang="nl-NL" dirty="0"/>
              <a:t> action in a new </a:t>
            </a:r>
            <a:r>
              <a:rPr lang="nl-NL" dirty="0" err="1"/>
              <a:t>situation</a:t>
            </a:r>
            <a:endParaRPr lang="nl-NL" dirty="0"/>
          </a:p>
          <a:p>
            <a:pPr lvl="1"/>
            <a:r>
              <a:rPr lang="nl-NL" dirty="0"/>
              <a:t>Or we have </a:t>
            </a:r>
            <a:r>
              <a:rPr lang="nl-NL" dirty="0" err="1"/>
              <a:t>experienced</a:t>
            </a:r>
            <a:r>
              <a:rPr lang="nl-NL" dirty="0"/>
              <a:t> </a:t>
            </a:r>
            <a:r>
              <a:rPr lang="nl-NL" dirty="0" err="1"/>
              <a:t>enough</a:t>
            </a:r>
            <a:r>
              <a:rPr lang="nl-NL" dirty="0"/>
              <a:t> </a:t>
            </a:r>
            <a:r>
              <a:rPr lang="nl-NL" dirty="0" err="1"/>
              <a:t>situations</a:t>
            </a:r>
            <a:r>
              <a:rPr lang="nl-NL" dirty="0"/>
              <a:t> </a:t>
            </a:r>
            <a:r>
              <a:rPr lang="nl-NL" dirty="0" err="1"/>
              <a:t>to</a:t>
            </a:r>
            <a:r>
              <a:rPr lang="nl-NL" dirty="0"/>
              <a:t> </a:t>
            </a:r>
            <a:r>
              <a:rPr lang="nl-NL" dirty="0" err="1"/>
              <a:t>predict</a:t>
            </a:r>
            <a:br>
              <a:rPr lang="nl-NL" dirty="0"/>
            </a:br>
            <a:r>
              <a:rPr lang="nl-NL" dirty="0" err="1"/>
              <a:t>the</a:t>
            </a:r>
            <a:r>
              <a:rPr lang="nl-NL" dirty="0"/>
              <a:t> </a:t>
            </a:r>
            <a:r>
              <a:rPr lang="nl-NL" dirty="0" err="1"/>
              <a:t>outcome</a:t>
            </a:r>
            <a:r>
              <a:rPr lang="nl-NL" dirty="0"/>
              <a:t> in most </a:t>
            </a:r>
            <a:r>
              <a:rPr lang="nl-NL" dirty="0" err="1"/>
              <a:t>situations</a:t>
            </a:r>
            <a:r>
              <a:rPr lang="nl-NL" dirty="0"/>
              <a:t> </a:t>
            </a:r>
            <a:r>
              <a:rPr lang="nl-NL" dirty="0" err="1"/>
              <a:t>with</a:t>
            </a:r>
            <a:r>
              <a:rPr lang="nl-NL" dirty="0"/>
              <a:t> high </a:t>
            </a:r>
            <a:r>
              <a:rPr lang="nl-NL" dirty="0" err="1"/>
              <a:t>confidence</a:t>
            </a:r>
            <a:endParaRPr lang="nl-NL" dirty="0"/>
          </a:p>
          <a:p>
            <a:pPr lvl="2"/>
            <a:r>
              <a:rPr lang="nl-NL" dirty="0"/>
              <a:t>Through </a:t>
            </a:r>
            <a:r>
              <a:rPr lang="nl-NL" dirty="0" err="1"/>
              <a:t>interpolation</a:t>
            </a:r>
            <a:r>
              <a:rPr lang="nl-NL" dirty="0"/>
              <a:t>, </a:t>
            </a:r>
            <a:r>
              <a:rPr lang="nl-NL" dirty="0" err="1"/>
              <a:t>extrapolation</a:t>
            </a:r>
            <a:r>
              <a:rPr lang="nl-NL" dirty="0"/>
              <a:t>, etc.</a:t>
            </a:r>
          </a:p>
          <a:p>
            <a:pPr lvl="1"/>
            <a:r>
              <a:rPr lang="nl-NL" dirty="0"/>
              <a:t>We </a:t>
            </a:r>
            <a:r>
              <a:rPr lang="nl-NL" dirty="0" err="1"/>
              <a:t>remain</a:t>
            </a:r>
            <a:r>
              <a:rPr lang="nl-NL" dirty="0"/>
              <a:t> </a:t>
            </a:r>
            <a:r>
              <a:rPr lang="nl-NL" dirty="0" err="1"/>
              <a:t>clueless</a:t>
            </a:r>
            <a:endParaRPr lang="en-US" dirty="0"/>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13</a:t>
            </a:fld>
            <a:endParaRPr lang="en-US"/>
          </a:p>
        </p:txBody>
      </p:sp>
      <p:pic>
        <p:nvPicPr>
          <p:cNvPr id="2054" name="Picture 6" descr="Image result for learn through feedback loo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87550" y="1221642"/>
            <a:ext cx="2381250" cy="1771596"/>
          </a:xfrm>
          <a:prstGeom prst="rect">
            <a:avLst/>
          </a:prstGeom>
          <a:noFill/>
          <a:extLst>
            <a:ext uri="{909E8E84-426E-40DD-AFC4-6F175D3DCCD1}">
              <a14:hiddenFill xmlns:a14="http://schemas.microsoft.com/office/drawing/2010/main">
                <a:solidFill>
                  <a:srgbClr val="FFFFFF"/>
                </a:solidFill>
              </a14:hiddenFill>
            </a:ext>
          </a:extLst>
        </p:spPr>
      </p:pic>
      <p:sp>
        <p:nvSpPr>
          <p:cNvPr id="5" name="Freeform 4"/>
          <p:cNvSpPr/>
          <p:nvPr/>
        </p:nvSpPr>
        <p:spPr>
          <a:xfrm>
            <a:off x="728125" y="1689127"/>
            <a:ext cx="4796723" cy="248760"/>
          </a:xfrm>
          <a:custGeom>
            <a:avLst/>
            <a:gdLst>
              <a:gd name="connsiteX0" fmla="*/ 4504276 w 4796723"/>
              <a:gd name="connsiteY0" fmla="*/ 0 h 331690"/>
              <a:gd name="connsiteX1" fmla="*/ 4605876 w 4796723"/>
              <a:gd name="connsiteY1" fmla="*/ 254000 h 331690"/>
              <a:gd name="connsiteX2" fmla="*/ 2302943 w 4796723"/>
              <a:gd name="connsiteY2" fmla="*/ 330200 h 331690"/>
              <a:gd name="connsiteX3" fmla="*/ 194743 w 4796723"/>
              <a:gd name="connsiteY3" fmla="*/ 279400 h 331690"/>
              <a:gd name="connsiteX4" fmla="*/ 220143 w 4796723"/>
              <a:gd name="connsiteY4" fmla="*/ 8467 h 3316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96723" h="331690">
                <a:moveTo>
                  <a:pt x="4504276" y="0"/>
                </a:moveTo>
                <a:cubicBezTo>
                  <a:pt x="4738520" y="99483"/>
                  <a:pt x="4972765" y="198967"/>
                  <a:pt x="4605876" y="254000"/>
                </a:cubicBezTo>
                <a:cubicBezTo>
                  <a:pt x="4238987" y="309033"/>
                  <a:pt x="3038132" y="325967"/>
                  <a:pt x="2302943" y="330200"/>
                </a:cubicBezTo>
                <a:cubicBezTo>
                  <a:pt x="1567754" y="334433"/>
                  <a:pt x="541876" y="333022"/>
                  <a:pt x="194743" y="279400"/>
                </a:cubicBezTo>
                <a:cubicBezTo>
                  <a:pt x="-152390" y="225778"/>
                  <a:pt x="33876" y="117122"/>
                  <a:pt x="220143" y="8467"/>
                </a:cubicBezTo>
              </a:path>
            </a:pathLst>
          </a:custGeom>
          <a:noFill/>
          <a:ln>
            <a:headEnd type="none" w="med" len="med"/>
            <a:tailEnd type="arrow" w="med" len="med"/>
          </a:ln>
        </p:spPr>
        <p:style>
          <a:lnRef idx="1">
            <a:schemeClr val="accent1"/>
          </a:lnRef>
          <a:fillRef idx="3">
            <a:schemeClr val="accent1"/>
          </a:fillRef>
          <a:effectRef idx="2">
            <a:schemeClr val="accent1"/>
          </a:effectRef>
          <a:fontRef idx="minor">
            <a:schemeClr val="lt1"/>
          </a:fontRef>
        </p:style>
        <p:txBody>
          <a:bodyPr lIns="81639" tIns="40820" rIns="81639" bIns="40820" rtlCol="0" anchor="ctr"/>
          <a:lstStyle/>
          <a:p>
            <a:pPr algn="ctr"/>
            <a:endParaRPr lang="en-US" sz="712"/>
          </a:p>
        </p:txBody>
      </p:sp>
      <p:sp>
        <p:nvSpPr>
          <p:cNvPr id="6" name="Footer Placeholder 5">
            <a:extLst>
              <a:ext uri="{FF2B5EF4-FFF2-40B4-BE49-F238E27FC236}">
                <a16:creationId xmlns:a16="http://schemas.microsoft.com/office/drawing/2014/main" id="{2A4ACEAA-D513-469F-ADC2-19E285ACB920}"/>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20122725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4">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C:\Users\lucas_j\Google Drive\OracleOpenWorld2016\Keynote-Larry1-Sunday\2016-09-26_7-22-23.png"/>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rcRect t="28882"/>
          <a:stretch/>
        </p:blipFill>
        <p:spPr bwMode="auto">
          <a:xfrm>
            <a:off x="2454698" y="2853027"/>
            <a:ext cx="6625655" cy="215960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3" name="Title 2"/>
          <p:cNvSpPr>
            <a:spLocks noGrp="1"/>
          </p:cNvSpPr>
          <p:nvPr>
            <p:ph type="title"/>
          </p:nvPr>
        </p:nvSpPr>
        <p:spPr/>
        <p:txBody>
          <a:bodyPr/>
          <a:lstStyle/>
          <a:p>
            <a:r>
              <a:rPr lang="nl-NL" dirty="0"/>
              <a:t>Machine Learning</a:t>
            </a:r>
            <a:endParaRPr lang="en-US" dirty="0"/>
          </a:p>
        </p:txBody>
      </p:sp>
      <p:sp>
        <p:nvSpPr>
          <p:cNvPr id="4" name="Content Placeholder 3"/>
          <p:cNvSpPr>
            <a:spLocks noGrp="1"/>
          </p:cNvSpPr>
          <p:nvPr>
            <p:ph idx="1"/>
          </p:nvPr>
        </p:nvSpPr>
        <p:spPr/>
        <p:txBody>
          <a:bodyPr/>
          <a:lstStyle/>
          <a:p>
            <a:r>
              <a:rPr lang="nl-NL" b="1" dirty="0" err="1"/>
              <a:t>Analyze</a:t>
            </a:r>
            <a:r>
              <a:rPr lang="nl-NL" dirty="0"/>
              <a:t> </a:t>
            </a:r>
            <a:r>
              <a:rPr lang="nl-NL" dirty="0" err="1"/>
              <a:t>Historical</a:t>
            </a:r>
            <a:r>
              <a:rPr lang="nl-NL" dirty="0"/>
              <a:t> </a:t>
            </a:r>
            <a:r>
              <a:rPr lang="nl-NL" b="1" dirty="0"/>
              <a:t>Data</a:t>
            </a:r>
            <a:r>
              <a:rPr lang="nl-NL" dirty="0"/>
              <a:t> (input </a:t>
            </a:r>
            <a:r>
              <a:rPr lang="nl-NL" dirty="0" err="1"/>
              <a:t>and</a:t>
            </a:r>
            <a:r>
              <a:rPr lang="nl-NL" dirty="0"/>
              <a:t> </a:t>
            </a:r>
            <a:r>
              <a:rPr lang="nl-NL" dirty="0" err="1"/>
              <a:t>result</a:t>
            </a:r>
            <a:r>
              <a:rPr lang="nl-NL" dirty="0"/>
              <a:t> – training set) </a:t>
            </a:r>
            <a:br>
              <a:rPr lang="nl-NL" dirty="0"/>
            </a:br>
            <a:r>
              <a:rPr lang="nl-NL" dirty="0" err="1"/>
              <a:t>to</a:t>
            </a:r>
            <a:r>
              <a:rPr lang="nl-NL" dirty="0"/>
              <a:t> discover </a:t>
            </a:r>
            <a:r>
              <a:rPr lang="nl-NL" dirty="0" err="1"/>
              <a:t>Patterns</a:t>
            </a:r>
            <a:r>
              <a:rPr lang="nl-NL" dirty="0"/>
              <a:t> &amp; </a:t>
            </a:r>
            <a:r>
              <a:rPr lang="nl-NL" b="1" dirty="0" err="1"/>
              <a:t>Models</a:t>
            </a:r>
            <a:endParaRPr lang="nl-NL" b="1" dirty="0"/>
          </a:p>
          <a:p>
            <a:r>
              <a:rPr lang="nl-NL" dirty="0" err="1"/>
              <a:t>Iteratively</a:t>
            </a:r>
            <a:r>
              <a:rPr lang="nl-NL" dirty="0"/>
              <a:t> </a:t>
            </a:r>
            <a:r>
              <a:rPr lang="nl-NL" dirty="0" err="1"/>
              <a:t>apply</a:t>
            </a:r>
            <a:r>
              <a:rPr lang="nl-NL" dirty="0"/>
              <a:t> </a:t>
            </a:r>
            <a:r>
              <a:rPr lang="nl-NL" dirty="0" err="1"/>
              <a:t>Models</a:t>
            </a:r>
            <a:r>
              <a:rPr lang="nl-NL" dirty="0"/>
              <a:t> </a:t>
            </a:r>
            <a:r>
              <a:rPr lang="nl-NL" dirty="0" err="1"/>
              <a:t>to</a:t>
            </a:r>
            <a:r>
              <a:rPr lang="nl-NL" dirty="0"/>
              <a:t> [</a:t>
            </a:r>
            <a:r>
              <a:rPr lang="nl-NL" dirty="0" err="1"/>
              <a:t>additional</a:t>
            </a:r>
            <a:r>
              <a:rPr lang="nl-NL" dirty="0"/>
              <a:t>] Input (test set) </a:t>
            </a:r>
            <a:r>
              <a:rPr lang="nl-NL" dirty="0" err="1"/>
              <a:t>and</a:t>
            </a:r>
            <a:r>
              <a:rPr lang="nl-NL" dirty="0"/>
              <a:t> </a:t>
            </a:r>
            <a:r>
              <a:rPr lang="nl-NL" dirty="0" err="1"/>
              <a:t>compare</a:t>
            </a:r>
            <a:r>
              <a:rPr lang="nl-NL" dirty="0"/>
              <a:t> model </a:t>
            </a:r>
            <a:r>
              <a:rPr lang="nl-NL" dirty="0" err="1"/>
              <a:t>outcome</a:t>
            </a:r>
            <a:r>
              <a:rPr lang="nl-NL" dirty="0"/>
              <a:t> </a:t>
            </a:r>
            <a:r>
              <a:rPr lang="nl-NL" dirty="0" err="1"/>
              <a:t>with</a:t>
            </a:r>
            <a:r>
              <a:rPr lang="nl-NL" dirty="0"/>
              <a:t> </a:t>
            </a:r>
            <a:r>
              <a:rPr lang="nl-NL" dirty="0" err="1"/>
              <a:t>known</a:t>
            </a:r>
            <a:r>
              <a:rPr lang="nl-NL" dirty="0"/>
              <a:t> </a:t>
            </a:r>
            <a:r>
              <a:rPr lang="nl-NL" dirty="0" err="1"/>
              <a:t>actual</a:t>
            </a:r>
            <a:r>
              <a:rPr lang="nl-NL" dirty="0"/>
              <a:t> </a:t>
            </a:r>
            <a:r>
              <a:rPr lang="nl-NL" dirty="0" err="1"/>
              <a:t>result</a:t>
            </a:r>
            <a:r>
              <a:rPr lang="nl-NL" dirty="0"/>
              <a:t> </a:t>
            </a:r>
            <a:r>
              <a:rPr lang="nl-NL" dirty="0" err="1"/>
              <a:t>to</a:t>
            </a:r>
            <a:r>
              <a:rPr lang="nl-NL" dirty="0"/>
              <a:t> </a:t>
            </a:r>
            <a:r>
              <a:rPr lang="nl-NL" b="1" dirty="0" err="1"/>
              <a:t>improve</a:t>
            </a:r>
            <a:r>
              <a:rPr lang="nl-NL" dirty="0"/>
              <a:t> </a:t>
            </a:r>
            <a:r>
              <a:rPr lang="nl-NL" dirty="0" err="1"/>
              <a:t>the</a:t>
            </a:r>
            <a:r>
              <a:rPr lang="nl-NL" dirty="0"/>
              <a:t> model</a:t>
            </a:r>
          </a:p>
          <a:p>
            <a:r>
              <a:rPr lang="nl-NL" dirty="0" err="1"/>
              <a:t>Use</a:t>
            </a:r>
            <a:r>
              <a:rPr lang="nl-NL" dirty="0"/>
              <a:t> Model </a:t>
            </a:r>
            <a:r>
              <a:rPr lang="nl-NL" dirty="0" err="1"/>
              <a:t>to</a:t>
            </a:r>
            <a:r>
              <a:rPr lang="nl-NL" dirty="0"/>
              <a:t> </a:t>
            </a:r>
            <a:r>
              <a:rPr lang="nl-NL" b="1" dirty="0" err="1"/>
              <a:t>predict</a:t>
            </a:r>
            <a:r>
              <a:rPr lang="nl-NL" b="1" dirty="0"/>
              <a:t> </a:t>
            </a:r>
            <a:br>
              <a:rPr lang="nl-NL" b="1" dirty="0"/>
            </a:br>
            <a:r>
              <a:rPr lang="nl-NL" b="1" dirty="0" err="1"/>
              <a:t>outcome</a:t>
            </a:r>
            <a:r>
              <a:rPr lang="nl-NL" dirty="0"/>
              <a:t> for </a:t>
            </a:r>
            <a:br>
              <a:rPr lang="nl-NL" dirty="0"/>
            </a:br>
            <a:r>
              <a:rPr lang="nl-NL" dirty="0" err="1"/>
              <a:t>entirely</a:t>
            </a:r>
            <a:r>
              <a:rPr lang="nl-NL" dirty="0"/>
              <a:t> </a:t>
            </a:r>
            <a:r>
              <a:rPr lang="nl-NL" b="1" dirty="0"/>
              <a:t>new data</a:t>
            </a:r>
          </a:p>
          <a:p>
            <a:pPr lvl="1"/>
            <a:endParaRPr lang="en-US" dirty="0"/>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14</a:t>
            </a:fld>
            <a:endParaRPr lang="en-US"/>
          </a:p>
        </p:txBody>
      </p:sp>
      <p:pic>
        <p:nvPicPr>
          <p:cNvPr id="6"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7259" y="168426"/>
            <a:ext cx="2074917" cy="13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142C2180-9B17-4A9C-9EFE-15359CB36B39}"/>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32993465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Why</a:t>
            </a:r>
            <a:r>
              <a:rPr lang="nl-NL" dirty="0"/>
              <a:t> is </a:t>
            </a:r>
            <a:r>
              <a:rPr lang="nl-NL" dirty="0" err="1"/>
              <a:t>it</a:t>
            </a:r>
            <a:r>
              <a:rPr lang="nl-NL" dirty="0"/>
              <a:t> relevant (</a:t>
            </a:r>
            <a:r>
              <a:rPr lang="nl-NL" dirty="0" err="1"/>
              <a:t>now</a:t>
            </a:r>
            <a:r>
              <a:rPr lang="nl-NL" dirty="0"/>
              <a:t>)?</a:t>
            </a:r>
            <a:endParaRPr lang="en-US" dirty="0"/>
          </a:p>
        </p:txBody>
      </p:sp>
      <p:sp>
        <p:nvSpPr>
          <p:cNvPr id="3" name="Text Placeholder 2"/>
          <p:cNvSpPr>
            <a:spLocks noGrp="1"/>
          </p:cNvSpPr>
          <p:nvPr>
            <p:ph idx="1"/>
          </p:nvPr>
        </p:nvSpPr>
        <p:spPr/>
        <p:txBody>
          <a:bodyPr/>
          <a:lstStyle/>
          <a:p>
            <a:r>
              <a:rPr lang="nl-NL" dirty="0"/>
              <a:t>Data</a:t>
            </a:r>
          </a:p>
          <a:p>
            <a:pPr lvl="1"/>
            <a:r>
              <a:rPr lang="nl-NL" dirty="0"/>
              <a:t>big, </a:t>
            </a:r>
            <a:r>
              <a:rPr lang="nl-NL" dirty="0" err="1"/>
              <a:t>fast</a:t>
            </a:r>
            <a:r>
              <a:rPr lang="nl-NL" dirty="0"/>
              <a:t>, open</a:t>
            </a:r>
          </a:p>
          <a:p>
            <a:r>
              <a:rPr lang="nl-NL" dirty="0"/>
              <a:t>Machine Learning has </a:t>
            </a:r>
            <a:r>
              <a:rPr lang="nl-NL" dirty="0" err="1"/>
              <a:t>become</a:t>
            </a:r>
            <a:r>
              <a:rPr lang="nl-NL" dirty="0"/>
              <a:t> </a:t>
            </a:r>
            <a:r>
              <a:rPr lang="nl-NL" dirty="0" err="1"/>
              <a:t>feasible</a:t>
            </a:r>
            <a:r>
              <a:rPr lang="nl-NL" dirty="0"/>
              <a:t> </a:t>
            </a:r>
            <a:br>
              <a:rPr lang="nl-NL" dirty="0"/>
            </a:br>
            <a:r>
              <a:rPr lang="nl-NL" dirty="0" err="1"/>
              <a:t>and</a:t>
            </a:r>
            <a:r>
              <a:rPr lang="nl-NL" dirty="0"/>
              <a:t> </a:t>
            </a:r>
            <a:r>
              <a:rPr lang="nl-NL" dirty="0" err="1"/>
              <a:t>accessible</a:t>
            </a:r>
            <a:endParaRPr lang="nl-NL" dirty="0"/>
          </a:p>
          <a:p>
            <a:pPr lvl="1"/>
            <a:r>
              <a:rPr lang="nl-NL" dirty="0" err="1"/>
              <a:t>Available</a:t>
            </a:r>
            <a:endParaRPr lang="nl-NL" dirty="0"/>
          </a:p>
          <a:p>
            <a:pPr lvl="1"/>
            <a:r>
              <a:rPr lang="nl-NL" dirty="0" err="1"/>
              <a:t>Affordable</a:t>
            </a:r>
            <a:r>
              <a:rPr lang="nl-NL" dirty="0"/>
              <a:t> (software &amp; hardware)</a:t>
            </a:r>
          </a:p>
          <a:p>
            <a:pPr lvl="1"/>
            <a:r>
              <a:rPr lang="nl-NL" dirty="0" err="1"/>
              <a:t>Doable</a:t>
            </a:r>
            <a:r>
              <a:rPr lang="nl-NL" dirty="0"/>
              <a:t> (</a:t>
            </a:r>
            <a:r>
              <a:rPr lang="nl-NL" dirty="0" err="1"/>
              <a:t>Citizen</a:t>
            </a:r>
            <a:r>
              <a:rPr lang="nl-NL" dirty="0"/>
              <a:t> Data </a:t>
            </a:r>
            <a:r>
              <a:rPr lang="nl-NL" dirty="0" err="1"/>
              <a:t>Scientist</a:t>
            </a:r>
            <a:r>
              <a:rPr lang="nl-NL" dirty="0"/>
              <a:t>)</a:t>
            </a:r>
          </a:p>
          <a:p>
            <a:pPr lvl="1"/>
            <a:r>
              <a:rPr lang="nl-NL" dirty="0" err="1"/>
              <a:t>Fast</a:t>
            </a:r>
            <a:r>
              <a:rPr lang="nl-NL" dirty="0"/>
              <a:t> </a:t>
            </a:r>
            <a:r>
              <a:rPr lang="nl-NL" dirty="0" err="1"/>
              <a:t>enough</a:t>
            </a:r>
            <a:endParaRPr lang="nl-NL" dirty="0"/>
          </a:p>
          <a:p>
            <a:r>
              <a:rPr lang="nl-NL" dirty="0"/>
              <a:t>Business Cases &amp; </a:t>
            </a:r>
            <a:r>
              <a:rPr lang="nl-NL" dirty="0" err="1"/>
              <a:t>Opportunities</a:t>
            </a:r>
            <a:r>
              <a:rPr lang="nl-NL" dirty="0"/>
              <a:t> =&gt; </a:t>
            </a:r>
            <a:r>
              <a:rPr lang="nl-NL" dirty="0" err="1"/>
              <a:t>Demands</a:t>
            </a:r>
            <a:endParaRPr lang="nl-NL" dirty="0"/>
          </a:p>
          <a:p>
            <a:pPr lvl="1"/>
            <a:r>
              <a:rPr lang="nl-NL" dirty="0"/>
              <a:t>End users, </a:t>
            </a:r>
            <a:r>
              <a:rPr lang="nl-NL" dirty="0" err="1"/>
              <a:t>Consumers</a:t>
            </a:r>
            <a:r>
              <a:rPr lang="nl-NL" dirty="0"/>
              <a:t>, </a:t>
            </a:r>
            <a:r>
              <a:rPr lang="nl-NL" dirty="0" err="1"/>
              <a:t>Competitive</a:t>
            </a:r>
            <a:r>
              <a:rPr lang="nl-NL" dirty="0"/>
              <a:t> </a:t>
            </a:r>
            <a:r>
              <a:rPr lang="nl-NL" dirty="0" err="1"/>
              <a:t>pressure</a:t>
            </a:r>
            <a:r>
              <a:rPr lang="nl-NL" dirty="0"/>
              <a:t>, Society</a:t>
            </a:r>
            <a:endParaRPr lang="en-US" dirty="0"/>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9573" y="2073489"/>
            <a:ext cx="3458450" cy="14993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5DEAF95E-F9F3-4415-B857-367AA625FDBE}"/>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389046E8-C3FC-4513-932B-3085CD97A3E6}"/>
              </a:ext>
            </a:extLst>
          </p:cNvPr>
          <p:cNvSpPr>
            <a:spLocks noGrp="1"/>
          </p:cNvSpPr>
          <p:nvPr>
            <p:ph type="sldNum" sz="quarter" idx="12"/>
          </p:nvPr>
        </p:nvSpPr>
        <p:spPr/>
        <p:txBody>
          <a:bodyPr/>
          <a:lstStyle/>
          <a:p>
            <a:fld id="{14F1411D-0280-154F-AEAC-4C20B7AA46B2}" type="slidenum">
              <a:rPr lang="nl-NL" smtClean="0"/>
              <a:t>15</a:t>
            </a:fld>
            <a:endParaRPr lang="nl-NL"/>
          </a:p>
        </p:txBody>
      </p:sp>
    </p:spTree>
    <p:extLst>
      <p:ext uri="{BB962C8B-B14F-4D97-AF65-F5344CB8AC3E}">
        <p14:creationId xmlns:p14="http://schemas.microsoft.com/office/powerpoint/2010/main" val="42601808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Why</a:t>
            </a:r>
            <a:r>
              <a:rPr lang="nl-NL" dirty="0"/>
              <a:t> is </a:t>
            </a:r>
            <a:r>
              <a:rPr lang="nl-NL" dirty="0" err="1"/>
              <a:t>it</a:t>
            </a:r>
            <a:r>
              <a:rPr lang="nl-NL" dirty="0"/>
              <a:t> relevant (</a:t>
            </a:r>
            <a:r>
              <a:rPr lang="nl-NL" dirty="0" err="1"/>
              <a:t>now</a:t>
            </a:r>
            <a:r>
              <a:rPr lang="nl-NL" dirty="0"/>
              <a:t>)?</a:t>
            </a:r>
            <a:endParaRPr lang="en-US" dirty="0"/>
          </a:p>
        </p:txBody>
      </p:sp>
      <p:sp>
        <p:nvSpPr>
          <p:cNvPr id="3" name="Content Placeholder 2">
            <a:extLst>
              <a:ext uri="{FF2B5EF4-FFF2-40B4-BE49-F238E27FC236}">
                <a16:creationId xmlns:a16="http://schemas.microsoft.com/office/drawing/2014/main" id="{AB68A793-31FC-469F-939C-80F2F9DAA147}"/>
              </a:ext>
            </a:extLst>
          </p:cNvPr>
          <p:cNvSpPr>
            <a:spLocks noGrp="1"/>
          </p:cNvSpPr>
          <p:nvPr>
            <p:ph idx="1"/>
          </p:nvPr>
        </p:nvSpPr>
        <p:spPr/>
        <p:txBody>
          <a:bodyPr/>
          <a:lstStyle/>
          <a:p>
            <a:endParaRPr lang="en-NL"/>
          </a:p>
        </p:txBody>
      </p:sp>
      <p:pic>
        <p:nvPicPr>
          <p:cNvPr id="6" name="Picture 2" descr="Gartner Hype Cycle for Emerging Technologies, 2017"/>
          <p:cNvPicPr>
            <a:picLocks noChangeAspect="1" noChangeArrowheads="1"/>
          </p:cNvPicPr>
          <p:nvPr/>
        </p:nvPicPr>
        <p:blipFill rotWithShape="1">
          <a:blip r:embed="rId3">
            <a:extLst>
              <a:ext uri="{28A0092B-C50C-407E-A947-70E740481C1C}">
                <a14:useLocalDpi xmlns:a14="http://schemas.microsoft.com/office/drawing/2010/main" val="0"/>
              </a:ext>
            </a:extLst>
          </a:blip>
          <a:srcRect l="2620" t="11973" r="5219" b="19875"/>
          <a:stretch/>
        </p:blipFill>
        <p:spPr bwMode="auto">
          <a:xfrm>
            <a:off x="515606" y="1341987"/>
            <a:ext cx="5804362" cy="3629944"/>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p:cNvPicPr>
          <p:nvPr/>
        </p:nvPicPr>
        <p:blipFill>
          <a:blip r:embed="rId4"/>
          <a:stretch>
            <a:fillRect/>
          </a:stretch>
        </p:blipFill>
        <p:spPr>
          <a:xfrm>
            <a:off x="4688957" y="957175"/>
            <a:ext cx="4253323" cy="228728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82B80989-1CF3-450C-BBC8-72C2C6A83F6E}"/>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4841E2C2-8EA6-474D-9E4A-19656DDD091E}"/>
              </a:ext>
            </a:extLst>
          </p:cNvPr>
          <p:cNvSpPr>
            <a:spLocks noGrp="1"/>
          </p:cNvSpPr>
          <p:nvPr>
            <p:ph type="sldNum" sz="quarter" idx="12"/>
          </p:nvPr>
        </p:nvSpPr>
        <p:spPr/>
        <p:txBody>
          <a:bodyPr/>
          <a:lstStyle/>
          <a:p>
            <a:fld id="{14F1411D-0280-154F-AEAC-4C20B7AA46B2}" type="slidenum">
              <a:rPr lang="nl-NL" smtClean="0"/>
              <a:t>16</a:t>
            </a:fld>
            <a:endParaRPr lang="nl-NL"/>
          </a:p>
        </p:txBody>
      </p:sp>
    </p:spTree>
    <p:extLst>
      <p:ext uri="{BB962C8B-B14F-4D97-AF65-F5344CB8AC3E}">
        <p14:creationId xmlns:p14="http://schemas.microsoft.com/office/powerpoint/2010/main" val="41376394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a:t> Gartner – Strategic </a:t>
            </a:r>
            <a:br>
              <a:rPr lang="nl-NL" dirty="0"/>
            </a:br>
            <a:r>
              <a:rPr lang="nl-NL" dirty="0"/>
              <a:t> Technology Trends 2018</a:t>
            </a:r>
          </a:p>
        </p:txBody>
      </p:sp>
      <p:sp>
        <p:nvSpPr>
          <p:cNvPr id="2" name="Content Placeholder 1">
            <a:extLst>
              <a:ext uri="{FF2B5EF4-FFF2-40B4-BE49-F238E27FC236}">
                <a16:creationId xmlns:a16="http://schemas.microsoft.com/office/drawing/2014/main" id="{C6BBCB7D-D2CD-41C6-9CCB-D25A58E9658D}"/>
              </a:ext>
            </a:extLst>
          </p:cNvPr>
          <p:cNvSpPr>
            <a:spLocks noGrp="1"/>
          </p:cNvSpPr>
          <p:nvPr>
            <p:ph idx="1"/>
          </p:nvPr>
        </p:nvSpPr>
        <p:spPr/>
        <p:txBody>
          <a:bodyPr/>
          <a:lstStyle/>
          <a:p>
            <a:endParaRPr lang="en-NL"/>
          </a:p>
        </p:txBody>
      </p:sp>
      <p:grpSp>
        <p:nvGrpSpPr>
          <p:cNvPr id="12" name="Group 11"/>
          <p:cNvGrpSpPr/>
          <p:nvPr/>
        </p:nvGrpSpPr>
        <p:grpSpPr>
          <a:xfrm>
            <a:off x="765829" y="1154793"/>
            <a:ext cx="5086615" cy="3564412"/>
            <a:chOff x="1755227" y="1676002"/>
            <a:chExt cx="5582996" cy="4199309"/>
          </a:xfrm>
        </p:grpSpPr>
        <p:pic>
          <p:nvPicPr>
            <p:cNvPr id="4" name="Picture 3"/>
            <p:cNvPicPr>
              <a:picLocks noChangeAspect="1"/>
            </p:cNvPicPr>
            <p:nvPr/>
          </p:nvPicPr>
          <p:blipFill>
            <a:blip r:embed="rId2"/>
            <a:stretch>
              <a:fillRect/>
            </a:stretch>
          </p:blipFill>
          <p:spPr>
            <a:xfrm>
              <a:off x="1755227" y="1676002"/>
              <a:ext cx="4153018" cy="4199309"/>
            </a:xfrm>
            <a:prstGeom prst="rect">
              <a:avLst/>
            </a:prstGeom>
          </p:spPr>
        </p:pic>
        <p:grpSp>
          <p:nvGrpSpPr>
            <p:cNvPr id="5" name="Group 4"/>
            <p:cNvGrpSpPr/>
            <p:nvPr/>
          </p:nvGrpSpPr>
          <p:grpSpPr>
            <a:xfrm>
              <a:off x="5012133" y="2862289"/>
              <a:ext cx="1792223" cy="714072"/>
              <a:chOff x="4352376" y="1437121"/>
              <a:chExt cx="1792223" cy="714072"/>
            </a:xfrm>
          </p:grpSpPr>
          <p:sp>
            <p:nvSpPr>
              <p:cNvPr id="6" name="Rectangular Callout 5"/>
              <p:cNvSpPr/>
              <p:nvPr/>
            </p:nvSpPr>
            <p:spPr>
              <a:xfrm>
                <a:off x="4352376" y="1437121"/>
                <a:ext cx="1792223" cy="714072"/>
              </a:xfrm>
              <a:prstGeom prst="wedgeRectCallout">
                <a:avLst>
                  <a:gd name="adj1" fmla="val -120203"/>
                  <a:gd name="adj2" fmla="val -4329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pic>
            <p:nvPicPr>
              <p:cNvPr id="7" name="Picture 6"/>
              <p:cNvPicPr>
                <a:picLocks noChangeAspect="1"/>
              </p:cNvPicPr>
              <p:nvPr/>
            </p:nvPicPr>
            <p:blipFill>
              <a:blip r:embed="rId3"/>
              <a:stretch>
                <a:fillRect/>
              </a:stretch>
            </p:blipFill>
            <p:spPr>
              <a:xfrm>
                <a:off x="4410260" y="1505735"/>
                <a:ext cx="1676453" cy="581219"/>
              </a:xfrm>
              <a:prstGeom prst="rect">
                <a:avLst/>
              </a:prstGeom>
            </p:spPr>
          </p:pic>
        </p:grpSp>
        <p:sp>
          <p:nvSpPr>
            <p:cNvPr id="8" name="Rectangular Callout 7"/>
            <p:cNvSpPr/>
            <p:nvPr/>
          </p:nvSpPr>
          <p:spPr>
            <a:xfrm>
              <a:off x="5546000" y="4631340"/>
              <a:ext cx="1792223" cy="1080796"/>
            </a:xfrm>
            <a:prstGeom prst="wedgeRectCallout">
              <a:avLst>
                <a:gd name="adj1" fmla="val -93544"/>
                <a:gd name="adj2" fmla="val 386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712"/>
            </a:p>
          </p:txBody>
        </p:sp>
        <p:pic>
          <p:nvPicPr>
            <p:cNvPr id="9" name="Picture 2" descr="C:\Users\lucas_j\AppData\Local\Temp\SNAGHTML32fda17e.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27757" y="4672118"/>
              <a:ext cx="1450704" cy="3354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a:picLocks noChangeAspect="1"/>
            </p:cNvPicPr>
            <p:nvPr/>
          </p:nvPicPr>
          <p:blipFill>
            <a:blip r:embed="rId5"/>
            <a:stretch>
              <a:fillRect/>
            </a:stretch>
          </p:blipFill>
          <p:spPr>
            <a:xfrm>
              <a:off x="5882234" y="5097786"/>
              <a:ext cx="1037232" cy="614350"/>
            </a:xfrm>
            <a:prstGeom prst="rect">
              <a:avLst/>
            </a:prstGeom>
          </p:spPr>
        </p:pic>
        <p:pic>
          <p:nvPicPr>
            <p:cNvPr id="11" name="Picture 10"/>
            <p:cNvPicPr>
              <a:picLocks noChangeAspect="1"/>
            </p:cNvPicPr>
            <p:nvPr/>
          </p:nvPicPr>
          <p:blipFill>
            <a:blip r:embed="rId6"/>
            <a:stretch>
              <a:fillRect/>
            </a:stretch>
          </p:blipFill>
          <p:spPr>
            <a:xfrm>
              <a:off x="5883733" y="5108859"/>
              <a:ext cx="469376" cy="411733"/>
            </a:xfrm>
            <a:prstGeom prst="rect">
              <a:avLst/>
            </a:prstGeom>
          </p:spPr>
        </p:pic>
      </p:grpSp>
      <p:sp>
        <p:nvSpPr>
          <p:cNvPr id="13" name="Footer Placeholder 12">
            <a:extLst>
              <a:ext uri="{FF2B5EF4-FFF2-40B4-BE49-F238E27FC236}">
                <a16:creationId xmlns:a16="http://schemas.microsoft.com/office/drawing/2014/main" id="{E81A26EC-8658-4D61-895D-550E98A1A33A}"/>
              </a:ext>
            </a:extLst>
          </p:cNvPr>
          <p:cNvSpPr>
            <a:spLocks noGrp="1"/>
          </p:cNvSpPr>
          <p:nvPr>
            <p:ph type="ftr" sz="quarter" idx="11"/>
          </p:nvPr>
        </p:nvSpPr>
        <p:spPr/>
        <p:txBody>
          <a:bodyPr/>
          <a:lstStyle/>
          <a:p>
            <a:r>
              <a:rPr lang="en-US"/>
              <a:t>The Art of Intelligence</a:t>
            </a:r>
            <a:endParaRPr lang="nl-NL" dirty="0"/>
          </a:p>
        </p:txBody>
      </p:sp>
      <p:sp>
        <p:nvSpPr>
          <p:cNvPr id="14" name="Slide Number Placeholder 13">
            <a:extLst>
              <a:ext uri="{FF2B5EF4-FFF2-40B4-BE49-F238E27FC236}">
                <a16:creationId xmlns:a16="http://schemas.microsoft.com/office/drawing/2014/main" id="{AB7245A6-9194-4468-836B-C68652092B49}"/>
              </a:ext>
            </a:extLst>
          </p:cNvPr>
          <p:cNvSpPr>
            <a:spLocks noGrp="1"/>
          </p:cNvSpPr>
          <p:nvPr>
            <p:ph type="sldNum" sz="quarter" idx="12"/>
          </p:nvPr>
        </p:nvSpPr>
        <p:spPr/>
        <p:txBody>
          <a:bodyPr/>
          <a:lstStyle/>
          <a:p>
            <a:fld id="{14F1411D-0280-154F-AEAC-4C20B7AA46B2}" type="slidenum">
              <a:rPr lang="nl-NL" smtClean="0"/>
              <a:t>17</a:t>
            </a:fld>
            <a:endParaRPr lang="nl-NL"/>
          </a:p>
        </p:txBody>
      </p:sp>
    </p:spTree>
    <p:extLst>
      <p:ext uri="{BB962C8B-B14F-4D97-AF65-F5344CB8AC3E}">
        <p14:creationId xmlns:p14="http://schemas.microsoft.com/office/powerpoint/2010/main" val="1891389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Example</a:t>
            </a:r>
            <a:r>
              <a:rPr lang="nl-NL" dirty="0"/>
              <a:t> </a:t>
            </a:r>
            <a:r>
              <a:rPr lang="nl-NL" dirty="0" err="1"/>
              <a:t>use</a:t>
            </a:r>
            <a:r>
              <a:rPr lang="nl-NL" dirty="0"/>
              <a:t> cases</a:t>
            </a:r>
            <a:endParaRPr lang="en-US" dirty="0"/>
          </a:p>
        </p:txBody>
      </p:sp>
      <p:sp>
        <p:nvSpPr>
          <p:cNvPr id="3" name="Text Placeholder 2"/>
          <p:cNvSpPr>
            <a:spLocks noGrp="1"/>
          </p:cNvSpPr>
          <p:nvPr>
            <p:ph idx="1"/>
          </p:nvPr>
        </p:nvSpPr>
        <p:spPr/>
        <p:txBody>
          <a:bodyPr>
            <a:normAutofit fontScale="92500" lnSpcReduction="10000"/>
          </a:bodyPr>
          <a:lstStyle/>
          <a:p>
            <a:r>
              <a:rPr lang="nl-NL" dirty="0"/>
              <a:t>Speech </a:t>
            </a:r>
            <a:r>
              <a:rPr lang="nl-NL" dirty="0" err="1"/>
              <a:t>recognition</a:t>
            </a:r>
            <a:endParaRPr lang="nl-NL" dirty="0"/>
          </a:p>
          <a:p>
            <a:r>
              <a:rPr lang="nl-NL" dirty="0" err="1"/>
              <a:t>Identify</a:t>
            </a:r>
            <a:r>
              <a:rPr lang="nl-NL" dirty="0"/>
              <a:t> </a:t>
            </a:r>
            <a:r>
              <a:rPr lang="nl-NL" dirty="0" err="1"/>
              <a:t>churn</a:t>
            </a:r>
            <a:r>
              <a:rPr lang="nl-NL" dirty="0"/>
              <a:t> </a:t>
            </a:r>
            <a:r>
              <a:rPr lang="nl-NL" dirty="0" err="1"/>
              <a:t>candidates</a:t>
            </a:r>
            <a:endParaRPr lang="nl-NL" dirty="0"/>
          </a:p>
          <a:p>
            <a:r>
              <a:rPr lang="nl-NL" dirty="0" err="1"/>
              <a:t>Intent</a:t>
            </a:r>
            <a:r>
              <a:rPr lang="nl-NL" dirty="0"/>
              <a:t> &amp; Sentiment analysis on </a:t>
            </a:r>
            <a:r>
              <a:rPr lang="nl-NL" dirty="0" err="1"/>
              <a:t>social</a:t>
            </a:r>
            <a:r>
              <a:rPr lang="nl-NL" dirty="0"/>
              <a:t> media</a:t>
            </a:r>
          </a:p>
          <a:p>
            <a:r>
              <a:rPr lang="nl-NL" dirty="0" err="1"/>
              <a:t>Upsell</a:t>
            </a:r>
            <a:r>
              <a:rPr lang="nl-NL" dirty="0"/>
              <a:t> &amp; Cross </a:t>
            </a:r>
            <a:r>
              <a:rPr lang="nl-NL" dirty="0" err="1"/>
              <a:t>Sell</a:t>
            </a:r>
            <a:endParaRPr lang="nl-NL" dirty="0"/>
          </a:p>
          <a:p>
            <a:r>
              <a:rPr lang="nl-NL" dirty="0"/>
              <a:t>Target Marketing</a:t>
            </a:r>
          </a:p>
          <a:p>
            <a:r>
              <a:rPr lang="nl-NL" dirty="0"/>
              <a:t>Customer Service</a:t>
            </a:r>
          </a:p>
          <a:p>
            <a:pPr lvl="1"/>
            <a:r>
              <a:rPr lang="nl-NL" dirty="0"/>
              <a:t>Chat bots &amp; </a:t>
            </a:r>
            <a:r>
              <a:rPr lang="nl-NL" dirty="0" err="1"/>
              <a:t>voice</a:t>
            </a:r>
            <a:r>
              <a:rPr lang="nl-NL" dirty="0"/>
              <a:t> response systems</a:t>
            </a:r>
          </a:p>
          <a:p>
            <a:r>
              <a:rPr lang="nl-NL" dirty="0" err="1"/>
              <a:t>Predictive</a:t>
            </a:r>
            <a:r>
              <a:rPr lang="nl-NL" dirty="0"/>
              <a:t> Maintenance</a:t>
            </a:r>
          </a:p>
          <a:p>
            <a:r>
              <a:rPr lang="nl-NL" dirty="0"/>
              <a:t>Gaming</a:t>
            </a:r>
          </a:p>
          <a:p>
            <a:r>
              <a:rPr lang="nl-NL" dirty="0" err="1"/>
              <a:t>Captcha</a:t>
            </a:r>
            <a:endParaRPr lang="nl-NL" dirty="0"/>
          </a:p>
          <a:p>
            <a:r>
              <a:rPr lang="nl-NL" dirty="0" err="1"/>
              <a:t>Medical</a:t>
            </a:r>
            <a:r>
              <a:rPr lang="nl-NL" dirty="0"/>
              <a:t> Diagnosis</a:t>
            </a:r>
          </a:p>
          <a:p>
            <a:r>
              <a:rPr lang="nl-NL" dirty="0" err="1"/>
              <a:t>Anomaly</a:t>
            </a:r>
            <a:r>
              <a:rPr lang="nl-NL" dirty="0"/>
              <a:t> </a:t>
            </a:r>
            <a:r>
              <a:rPr lang="nl-NL" dirty="0" err="1"/>
              <a:t>Detection</a:t>
            </a:r>
            <a:r>
              <a:rPr lang="nl-NL" dirty="0"/>
              <a:t> (</a:t>
            </a:r>
            <a:r>
              <a:rPr lang="nl-NL" dirty="0" err="1"/>
              <a:t>find</a:t>
            </a:r>
            <a:r>
              <a:rPr lang="nl-NL" dirty="0"/>
              <a:t> </a:t>
            </a:r>
            <a:r>
              <a:rPr lang="nl-NL" dirty="0" err="1"/>
              <a:t>the</a:t>
            </a:r>
            <a:r>
              <a:rPr lang="nl-NL" dirty="0"/>
              <a:t> </a:t>
            </a:r>
            <a:r>
              <a:rPr lang="nl-NL" dirty="0" err="1"/>
              <a:t>odd</a:t>
            </a:r>
            <a:r>
              <a:rPr lang="nl-NL" dirty="0"/>
              <a:t> </a:t>
            </a:r>
            <a:r>
              <a:rPr lang="nl-NL" dirty="0" err="1"/>
              <a:t>one</a:t>
            </a:r>
            <a:r>
              <a:rPr lang="nl-NL" dirty="0"/>
              <a:t> out)</a:t>
            </a:r>
          </a:p>
          <a:p>
            <a:r>
              <a:rPr lang="nl-NL" dirty="0" err="1"/>
              <a:t>Autonomous</a:t>
            </a:r>
            <a:r>
              <a:rPr lang="nl-NL" dirty="0"/>
              <a:t> </a:t>
            </a:r>
            <a:r>
              <a:rPr lang="nl-NL" dirty="0" err="1"/>
              <a:t>Cars</a:t>
            </a:r>
            <a:endParaRPr lang="nl-NL" dirty="0"/>
          </a:p>
          <a:p>
            <a:r>
              <a:rPr lang="nl-NL" dirty="0" err="1"/>
              <a:t>Autonomous</a:t>
            </a:r>
            <a:r>
              <a:rPr lang="nl-NL" dirty="0"/>
              <a:t> Database</a:t>
            </a:r>
          </a:p>
          <a:p>
            <a:r>
              <a:rPr lang="nl-NL" dirty="0" err="1"/>
              <a:t>Identify</a:t>
            </a:r>
            <a:r>
              <a:rPr lang="nl-NL" dirty="0"/>
              <a:t> heavy metal </a:t>
            </a:r>
            <a:r>
              <a:rPr lang="nl-NL" dirty="0" err="1"/>
              <a:t>deposits</a:t>
            </a:r>
            <a:r>
              <a:rPr lang="nl-NL" dirty="0"/>
              <a:t> </a:t>
            </a:r>
            <a:br>
              <a:rPr lang="nl-NL" dirty="0"/>
            </a:br>
            <a:r>
              <a:rPr lang="nl-NL" dirty="0" err="1"/>
              <a:t>from</a:t>
            </a:r>
            <a:r>
              <a:rPr lang="nl-NL" dirty="0"/>
              <a:t> </a:t>
            </a:r>
            <a:r>
              <a:rPr lang="nl-NL" dirty="0" err="1"/>
              <a:t>mineral</a:t>
            </a:r>
            <a:r>
              <a:rPr lang="nl-NL" dirty="0"/>
              <a:t> </a:t>
            </a:r>
            <a:r>
              <a:rPr lang="nl-NL" dirty="0" err="1"/>
              <a:t>finds</a:t>
            </a:r>
            <a:endParaRPr lang="nl-NL" dirty="0"/>
          </a:p>
          <a:p>
            <a:endParaRPr lang="en-US" dirty="0"/>
          </a:p>
        </p:txBody>
      </p:sp>
      <p:sp>
        <p:nvSpPr>
          <p:cNvPr id="4" name="Text Placeholder 2"/>
          <p:cNvSpPr txBox="1">
            <a:spLocks/>
          </p:cNvSpPr>
          <p:nvPr/>
        </p:nvSpPr>
        <p:spPr>
          <a:xfrm>
            <a:off x="4823123" y="1132965"/>
            <a:ext cx="4003162" cy="3020375"/>
          </a:xfrm>
          <a:prstGeom prst="rect">
            <a:avLst/>
          </a:prstGeom>
        </p:spPr>
        <p:txBody>
          <a:bodyPr vert="horz" lIns="48209" tIns="24105" rIns="48209" bIns="24105" rtlCol="0">
            <a:normAutofit fontScale="25000" lnSpcReduction="20000"/>
          </a:bodyPr>
          <a:lstStyle>
            <a:lvl1pPr marL="304745" indent="-304745" algn="l" defTabSz="1218978" rtl="0" eaLnBrk="1" latinLnBrk="0" hangingPunct="1">
              <a:lnSpc>
                <a:spcPct val="90000"/>
              </a:lnSpc>
              <a:spcBef>
                <a:spcPts val="1333"/>
              </a:spcBef>
              <a:buFont typeface="Arial" panose="020B0604020202020204" pitchFamily="34" charset="0"/>
              <a:buChar char="•"/>
              <a:defRPr sz="3600" kern="1200">
                <a:solidFill>
                  <a:schemeClr val="tx1"/>
                </a:solidFill>
                <a:latin typeface="Arial Narrow" panose="020B0606020202030204" pitchFamily="34" charset="0"/>
                <a:ea typeface="+mn-ea"/>
                <a:cs typeface="+mn-cs"/>
              </a:defRPr>
            </a:lvl1pPr>
            <a:lvl2pPr marL="914233" indent="-304745" algn="l" defTabSz="1218978" rtl="0" eaLnBrk="1" latinLnBrk="0" hangingPunct="1">
              <a:lnSpc>
                <a:spcPct val="90000"/>
              </a:lnSpc>
              <a:spcBef>
                <a:spcPts val="667"/>
              </a:spcBef>
              <a:buFont typeface="Arial" panose="020B0604020202020204" pitchFamily="34" charset="0"/>
              <a:buChar char="•"/>
              <a:defRPr sz="3100" kern="1200">
                <a:solidFill>
                  <a:schemeClr val="tx1"/>
                </a:solidFill>
                <a:latin typeface="Arial Narrow" panose="020B0606020202030204" pitchFamily="34" charset="0"/>
                <a:ea typeface="+mn-ea"/>
                <a:cs typeface="+mn-cs"/>
              </a:defRPr>
            </a:lvl2pPr>
            <a:lvl3pPr marL="1523723" indent="-304745" algn="l" defTabSz="1218978" rtl="0" eaLnBrk="1" latinLnBrk="0" hangingPunct="1">
              <a:lnSpc>
                <a:spcPct val="90000"/>
              </a:lnSpc>
              <a:spcBef>
                <a:spcPts val="667"/>
              </a:spcBef>
              <a:buFont typeface="Arial" panose="020B0604020202020204" pitchFamily="34" charset="0"/>
              <a:buChar char="•"/>
              <a:defRPr sz="2800" kern="1200">
                <a:solidFill>
                  <a:schemeClr val="tx1"/>
                </a:solidFill>
                <a:latin typeface="Arial Narrow" panose="020B0606020202030204" pitchFamily="34" charset="0"/>
                <a:ea typeface="+mn-ea"/>
                <a:cs typeface="+mn-cs"/>
              </a:defRPr>
            </a:lvl3pPr>
            <a:lvl4pPr marL="2133213"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Arial Narrow" panose="020B0606020202030204" pitchFamily="34" charset="0"/>
                <a:ea typeface="+mn-ea"/>
                <a:cs typeface="+mn-cs"/>
              </a:defRPr>
            </a:lvl4pPr>
            <a:lvl5pPr marL="2437957" indent="0" algn="l" defTabSz="1218978" rtl="0" eaLnBrk="1" latinLnBrk="0" hangingPunct="1">
              <a:lnSpc>
                <a:spcPct val="90000"/>
              </a:lnSpc>
              <a:spcBef>
                <a:spcPts val="667"/>
              </a:spcBef>
              <a:buFont typeface="Arial" panose="020B0604020202020204" pitchFamily="34" charset="0"/>
              <a:buNone/>
              <a:defRPr sz="2400" kern="1200">
                <a:solidFill>
                  <a:schemeClr val="tx1"/>
                </a:solidFill>
                <a:latin typeface="Arial Narrow" panose="020B0606020202030204" pitchFamily="34" charset="0"/>
                <a:ea typeface="+mn-ea"/>
                <a:cs typeface="+mn-cs"/>
              </a:defRPr>
            </a:lvl5pPr>
            <a:lvl6pPr marL="335219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6pPr>
            <a:lvl7pPr marL="3961680"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7pPr>
            <a:lvl8pPr marL="4571168"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8pPr>
            <a:lvl9pPr marL="5180657" indent="-304745" algn="l" defTabSz="1218978" rtl="0" eaLnBrk="1" latinLnBrk="0" hangingPunct="1">
              <a:lnSpc>
                <a:spcPct val="90000"/>
              </a:lnSpc>
              <a:spcBef>
                <a:spcPts val="667"/>
              </a:spcBef>
              <a:buFont typeface="Arial" panose="020B0604020202020204" pitchFamily="34" charset="0"/>
              <a:buChar char="•"/>
              <a:defRPr sz="2400" kern="1200">
                <a:solidFill>
                  <a:schemeClr val="tx1"/>
                </a:solidFill>
                <a:latin typeface="+mn-lt"/>
                <a:ea typeface="+mn-ea"/>
                <a:cs typeface="+mn-cs"/>
              </a:defRPr>
            </a:lvl9pPr>
          </a:lstStyle>
          <a:p>
            <a:pPr>
              <a:lnSpc>
                <a:spcPts val="700"/>
              </a:lnSpc>
            </a:pPr>
            <a:r>
              <a:rPr lang="nl-NL" sz="6000" dirty="0" err="1">
                <a:latin typeface="+mn-lt"/>
              </a:rPr>
              <a:t>Voter</a:t>
            </a:r>
            <a:r>
              <a:rPr lang="nl-NL" sz="6000" dirty="0">
                <a:latin typeface="+mn-lt"/>
              </a:rPr>
              <a:t> Segment Analysis</a:t>
            </a:r>
          </a:p>
          <a:p>
            <a:pPr>
              <a:lnSpc>
                <a:spcPts val="700"/>
              </a:lnSpc>
            </a:pPr>
            <a:r>
              <a:rPr lang="nl-NL" sz="6000" dirty="0">
                <a:latin typeface="+mn-lt"/>
              </a:rPr>
              <a:t>Customer </a:t>
            </a:r>
            <a:r>
              <a:rPr lang="nl-NL" sz="6000" dirty="0" err="1">
                <a:latin typeface="+mn-lt"/>
              </a:rPr>
              <a:t>Recommendations</a:t>
            </a:r>
            <a:endParaRPr lang="nl-NL" sz="6000" dirty="0">
              <a:latin typeface="+mn-lt"/>
            </a:endParaRPr>
          </a:p>
          <a:p>
            <a:pPr>
              <a:lnSpc>
                <a:spcPts val="700"/>
              </a:lnSpc>
            </a:pPr>
            <a:r>
              <a:rPr lang="nl-NL" sz="6000" dirty="0">
                <a:latin typeface="+mn-lt"/>
              </a:rPr>
              <a:t>Smart Data </a:t>
            </a:r>
            <a:r>
              <a:rPr lang="nl-NL" sz="6000" dirty="0" err="1">
                <a:latin typeface="+mn-lt"/>
              </a:rPr>
              <a:t>Capture</a:t>
            </a:r>
            <a:endParaRPr lang="nl-NL" sz="6000" dirty="0">
              <a:latin typeface="+mn-lt"/>
            </a:endParaRPr>
          </a:p>
          <a:p>
            <a:pPr>
              <a:lnSpc>
                <a:spcPts val="700"/>
              </a:lnSpc>
            </a:pPr>
            <a:r>
              <a:rPr lang="nl-NL" sz="6000" dirty="0">
                <a:latin typeface="+mn-lt"/>
              </a:rPr>
              <a:t>Face </a:t>
            </a:r>
            <a:r>
              <a:rPr lang="nl-NL" sz="6000" dirty="0" err="1">
                <a:latin typeface="+mn-lt"/>
              </a:rPr>
              <a:t>Detection</a:t>
            </a:r>
            <a:endParaRPr lang="nl-NL" sz="6000" dirty="0">
              <a:latin typeface="+mn-lt"/>
            </a:endParaRPr>
          </a:p>
          <a:p>
            <a:pPr>
              <a:lnSpc>
                <a:spcPts val="700"/>
              </a:lnSpc>
            </a:pPr>
            <a:r>
              <a:rPr lang="nl-NL" sz="6000" dirty="0" err="1">
                <a:latin typeface="+mn-lt"/>
              </a:rPr>
              <a:t>Fraud</a:t>
            </a:r>
            <a:r>
              <a:rPr lang="nl-NL" sz="6000" dirty="0">
                <a:latin typeface="+mn-lt"/>
              </a:rPr>
              <a:t> Prevention</a:t>
            </a:r>
          </a:p>
          <a:p>
            <a:pPr>
              <a:lnSpc>
                <a:spcPts val="700"/>
              </a:lnSpc>
            </a:pPr>
            <a:r>
              <a:rPr lang="nl-NL" sz="6000" dirty="0">
                <a:latin typeface="+mn-lt"/>
              </a:rPr>
              <a:t>(</a:t>
            </a:r>
            <a:r>
              <a:rPr lang="nl-NL" sz="6000" dirty="0" err="1">
                <a:latin typeface="+mn-lt"/>
              </a:rPr>
              <a:t>really</a:t>
            </a:r>
            <a:r>
              <a:rPr lang="nl-NL" sz="6000" dirty="0">
                <a:latin typeface="+mn-lt"/>
              </a:rPr>
              <a:t> </a:t>
            </a:r>
            <a:r>
              <a:rPr lang="nl-NL" sz="6000" dirty="0" err="1">
                <a:latin typeface="+mn-lt"/>
              </a:rPr>
              <a:t>good</a:t>
            </a:r>
            <a:r>
              <a:rPr lang="nl-NL" sz="6000" dirty="0">
                <a:latin typeface="+mn-lt"/>
              </a:rPr>
              <a:t>) OCR</a:t>
            </a:r>
          </a:p>
          <a:p>
            <a:pPr>
              <a:lnSpc>
                <a:spcPts val="700"/>
              </a:lnSpc>
            </a:pPr>
            <a:r>
              <a:rPr lang="nl-NL" sz="6000" dirty="0">
                <a:latin typeface="+mn-lt"/>
              </a:rPr>
              <a:t>Traffic light control</a:t>
            </a:r>
          </a:p>
          <a:p>
            <a:pPr>
              <a:lnSpc>
                <a:spcPts val="700"/>
              </a:lnSpc>
            </a:pPr>
            <a:r>
              <a:rPr lang="nl-NL" sz="6000" dirty="0" err="1">
                <a:latin typeface="+mn-lt"/>
              </a:rPr>
              <a:t>Navigation</a:t>
            </a:r>
            <a:r>
              <a:rPr lang="nl-NL" sz="6000" dirty="0">
                <a:latin typeface="+mn-lt"/>
              </a:rPr>
              <a:t> </a:t>
            </a:r>
          </a:p>
          <a:p>
            <a:pPr>
              <a:lnSpc>
                <a:spcPts val="700"/>
              </a:lnSpc>
            </a:pPr>
            <a:r>
              <a:rPr lang="nl-NL" sz="6000" dirty="0" err="1">
                <a:latin typeface="+mn-lt"/>
              </a:rPr>
              <a:t>Should</a:t>
            </a:r>
            <a:r>
              <a:rPr lang="nl-NL" sz="6000" dirty="0">
                <a:latin typeface="+mn-lt"/>
              </a:rPr>
              <a:t> we </a:t>
            </a:r>
            <a:r>
              <a:rPr lang="nl-NL" sz="6000" dirty="0" err="1">
                <a:latin typeface="+mn-lt"/>
              </a:rPr>
              <a:t>investigate</a:t>
            </a:r>
            <a:r>
              <a:rPr lang="nl-NL" sz="6000" dirty="0">
                <a:latin typeface="+mn-lt"/>
              </a:rPr>
              <a:t> | do lab test?</a:t>
            </a:r>
          </a:p>
          <a:p>
            <a:pPr>
              <a:lnSpc>
                <a:spcPts val="700"/>
              </a:lnSpc>
            </a:pPr>
            <a:r>
              <a:rPr lang="nl-NL" sz="6000" dirty="0">
                <a:latin typeface="+mn-lt"/>
              </a:rPr>
              <a:t>Spam filtering</a:t>
            </a:r>
          </a:p>
          <a:p>
            <a:pPr>
              <a:lnSpc>
                <a:spcPts val="700"/>
              </a:lnSpc>
            </a:pPr>
            <a:r>
              <a:rPr lang="nl-NL" sz="6000" dirty="0" err="1">
                <a:latin typeface="+mn-lt"/>
              </a:rPr>
              <a:t>Propose</a:t>
            </a:r>
            <a:r>
              <a:rPr lang="nl-NL" sz="6000" dirty="0">
                <a:latin typeface="+mn-lt"/>
              </a:rPr>
              <a:t> </a:t>
            </a:r>
            <a:r>
              <a:rPr lang="nl-NL" sz="6000" dirty="0" err="1">
                <a:latin typeface="+mn-lt"/>
              </a:rPr>
              <a:t>friends</a:t>
            </a:r>
            <a:r>
              <a:rPr lang="nl-NL" sz="6000" dirty="0">
                <a:latin typeface="+mn-lt"/>
              </a:rPr>
              <a:t> | </a:t>
            </a:r>
            <a:r>
              <a:rPr lang="nl-NL" sz="6000" dirty="0" err="1">
                <a:latin typeface="+mn-lt"/>
              </a:rPr>
              <a:t>contacts</a:t>
            </a:r>
            <a:endParaRPr lang="nl-NL" sz="6000" dirty="0">
              <a:latin typeface="+mn-lt"/>
            </a:endParaRPr>
          </a:p>
          <a:p>
            <a:pPr>
              <a:lnSpc>
                <a:spcPts val="700"/>
              </a:lnSpc>
            </a:pPr>
            <a:r>
              <a:rPr lang="nl-NL" sz="6000" dirty="0" err="1">
                <a:latin typeface="+mn-lt"/>
              </a:rPr>
              <a:t>Troll</a:t>
            </a:r>
            <a:r>
              <a:rPr lang="nl-NL" sz="6000" dirty="0">
                <a:latin typeface="+mn-lt"/>
              </a:rPr>
              <a:t> </a:t>
            </a:r>
            <a:r>
              <a:rPr lang="nl-NL" sz="6000" dirty="0" err="1">
                <a:latin typeface="+mn-lt"/>
              </a:rPr>
              <a:t>detection</a:t>
            </a:r>
            <a:endParaRPr lang="nl-NL" sz="6000" dirty="0">
              <a:latin typeface="+mn-lt"/>
            </a:endParaRPr>
          </a:p>
          <a:p>
            <a:pPr>
              <a:lnSpc>
                <a:spcPts val="700"/>
              </a:lnSpc>
            </a:pPr>
            <a:r>
              <a:rPr lang="nl-NL" sz="6000" dirty="0">
                <a:latin typeface="+mn-lt"/>
              </a:rPr>
              <a:t>Auto correct</a:t>
            </a:r>
          </a:p>
          <a:p>
            <a:pPr>
              <a:lnSpc>
                <a:spcPts val="700"/>
              </a:lnSpc>
            </a:pPr>
            <a:r>
              <a:rPr lang="nl-NL" sz="6000" dirty="0">
                <a:latin typeface="+mn-lt"/>
              </a:rPr>
              <a:t>Photo </a:t>
            </a:r>
            <a:r>
              <a:rPr lang="nl-NL" sz="6000" dirty="0" err="1">
                <a:latin typeface="+mn-lt"/>
              </a:rPr>
              <a:t>Tagging</a:t>
            </a:r>
            <a:r>
              <a:rPr lang="nl-NL" sz="6000" dirty="0">
                <a:latin typeface="+mn-lt"/>
              </a:rPr>
              <a:t> </a:t>
            </a:r>
            <a:r>
              <a:rPr lang="nl-NL" sz="6000" dirty="0" err="1">
                <a:latin typeface="+mn-lt"/>
              </a:rPr>
              <a:t>and</a:t>
            </a:r>
            <a:r>
              <a:rPr lang="nl-NL" sz="6000" dirty="0">
                <a:latin typeface="+mn-lt"/>
              </a:rPr>
              <a:t> Album </a:t>
            </a:r>
            <a:r>
              <a:rPr lang="nl-NL" sz="6000" dirty="0" err="1">
                <a:latin typeface="+mn-lt"/>
              </a:rPr>
              <a:t>organization</a:t>
            </a:r>
            <a:endParaRPr lang="nl-NL" sz="6000" dirty="0">
              <a:latin typeface="+mn-lt"/>
            </a:endParaRPr>
          </a:p>
          <a:p>
            <a:pPr>
              <a:lnSpc>
                <a:spcPts val="700"/>
              </a:lnSpc>
            </a:pPr>
            <a:endParaRPr lang="en-US" sz="1898" dirty="0"/>
          </a:p>
        </p:txBody>
      </p:sp>
      <p:sp>
        <p:nvSpPr>
          <p:cNvPr id="5" name="Footer Placeholder 4">
            <a:extLst>
              <a:ext uri="{FF2B5EF4-FFF2-40B4-BE49-F238E27FC236}">
                <a16:creationId xmlns:a16="http://schemas.microsoft.com/office/drawing/2014/main" id="{7C77565C-4DE3-4EE6-A97B-F8C240F8837B}"/>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99CA7D91-2EC9-405A-88E4-379759CE0BFD}"/>
              </a:ext>
            </a:extLst>
          </p:cNvPr>
          <p:cNvSpPr>
            <a:spLocks noGrp="1"/>
          </p:cNvSpPr>
          <p:nvPr>
            <p:ph type="sldNum" sz="quarter" idx="12"/>
          </p:nvPr>
        </p:nvSpPr>
        <p:spPr/>
        <p:txBody>
          <a:bodyPr/>
          <a:lstStyle/>
          <a:p>
            <a:fld id="{14F1411D-0280-154F-AEAC-4C20B7AA46B2}" type="slidenum">
              <a:rPr lang="nl-NL" smtClean="0"/>
              <a:t>18</a:t>
            </a:fld>
            <a:endParaRPr lang="nl-NL"/>
          </a:p>
        </p:txBody>
      </p:sp>
    </p:spTree>
    <p:extLst>
      <p:ext uri="{BB962C8B-B14F-4D97-AF65-F5344CB8AC3E}">
        <p14:creationId xmlns:p14="http://schemas.microsoft.com/office/powerpoint/2010/main" val="274994092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34" fontAlgn="base" hangingPunct="0">
              <a:spcAft>
                <a:spcPct val="0"/>
              </a:spcAft>
            </a:pPr>
            <a:r>
              <a:rPr lang="fr-FR" sz="1600" dirty="0" err="1"/>
              <a:t>Ready</a:t>
            </a:r>
            <a:r>
              <a:rPr lang="fr-FR" sz="1600" dirty="0"/>
              <a:t>-</a:t>
            </a:r>
            <a:r>
              <a:rPr lang="fr-FR" sz="1600" dirty="0" err="1"/>
              <a:t>to-Run</a:t>
            </a:r>
            <a:r>
              <a:rPr lang="fr-FR" sz="1600" dirty="0"/>
              <a:t> ML </a:t>
            </a:r>
            <a:r>
              <a:rPr lang="fr-FR" sz="1600" dirty="0" err="1"/>
              <a:t>apps</a:t>
            </a:r>
            <a:endParaRPr lang="fr-FR" sz="1600" dirty="0"/>
          </a:p>
        </p:txBody>
      </p:sp>
      <p:sp>
        <p:nvSpPr>
          <p:cNvPr id="12" name="Content Placeholder 11">
            <a:extLst>
              <a:ext uri="{FF2B5EF4-FFF2-40B4-BE49-F238E27FC236}">
                <a16:creationId xmlns:a16="http://schemas.microsoft.com/office/drawing/2014/main" id="{9F341FBB-4BBE-4AAA-A74D-06553E127525}"/>
              </a:ext>
            </a:extLst>
          </p:cNvPr>
          <p:cNvSpPr>
            <a:spLocks noGrp="1"/>
          </p:cNvSpPr>
          <p:nvPr>
            <p:ph idx="1"/>
          </p:nvPr>
        </p:nvSpPr>
        <p:spPr/>
        <p:txBody>
          <a:bodyPr/>
          <a:lstStyle/>
          <a:p>
            <a:endParaRPr lang="en-NL"/>
          </a:p>
        </p:txBody>
      </p:sp>
      <p:pic>
        <p:nvPicPr>
          <p:cNvPr id="8" name="Picture 7"/>
          <p:cNvPicPr>
            <a:picLocks noChangeAspect="1"/>
          </p:cNvPicPr>
          <p:nvPr/>
        </p:nvPicPr>
        <p:blipFill>
          <a:blip r:embed="rId2"/>
          <a:stretch>
            <a:fillRect/>
          </a:stretch>
        </p:blipFill>
        <p:spPr>
          <a:xfrm>
            <a:off x="1154678" y="1182333"/>
            <a:ext cx="2361789" cy="26179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343788" y="1162600"/>
            <a:ext cx="2171442" cy="1780993"/>
          </a:xfrm>
          <a:prstGeom prst="rect">
            <a:avLst/>
          </a:prstGeom>
          <a:ln>
            <a:noFill/>
          </a:ln>
          <a:effectLst>
            <a:outerShdw blurRad="292100" dist="139700" dir="2700000" algn="tl" rotWithShape="0">
              <a:srgbClr val="333333">
                <a:alpha val="65000"/>
              </a:srgbClr>
            </a:outerShdw>
          </a:effectLst>
        </p:spPr>
      </p:pic>
      <p:pic>
        <p:nvPicPr>
          <p:cNvPr id="10" name="Picture 9">
            <a:hlinkClick r:id="rId4"/>
          </p:cNvPr>
          <p:cNvPicPr>
            <a:picLocks noChangeAspect="1"/>
          </p:cNvPicPr>
          <p:nvPr/>
        </p:nvPicPr>
        <p:blipFill>
          <a:blip r:embed="rId5"/>
          <a:stretch>
            <a:fillRect/>
          </a:stretch>
        </p:blipFill>
        <p:spPr>
          <a:xfrm>
            <a:off x="4958136" y="3158212"/>
            <a:ext cx="2616792" cy="15466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6"/>
          <a:stretch>
            <a:fillRect/>
          </a:stretch>
        </p:blipFill>
        <p:spPr>
          <a:xfrm>
            <a:off x="3213212" y="1173773"/>
            <a:ext cx="2995841" cy="1719352"/>
          </a:xfrm>
          <a:prstGeom prst="rect">
            <a:avLst/>
          </a:prstGeom>
          <a:ln>
            <a:noFill/>
          </a:ln>
          <a:effectLst>
            <a:outerShdw blurRad="292100" dist="139700" dir="2700000" algn="tl" rotWithShape="0">
              <a:srgbClr val="333333">
                <a:alpha val="65000"/>
              </a:srgbClr>
            </a:outerShdw>
          </a:effectLst>
        </p:spPr>
      </p:pic>
      <p:sp>
        <p:nvSpPr>
          <p:cNvPr id="3" name="TextBox 2"/>
          <p:cNvSpPr txBox="1"/>
          <p:nvPr/>
        </p:nvSpPr>
        <p:spPr>
          <a:xfrm>
            <a:off x="83700" y="4588512"/>
            <a:ext cx="3825086" cy="417037"/>
          </a:xfrm>
          <a:prstGeom prst="rect">
            <a:avLst/>
          </a:prstGeom>
          <a:noFill/>
        </p:spPr>
        <p:txBody>
          <a:bodyPr wrap="none" rtlCol="0">
            <a:spAutoFit/>
          </a:bodyPr>
          <a:lstStyle/>
          <a:p>
            <a:r>
              <a:rPr lang="en-US" sz="1055" i="1" dirty="0"/>
              <a:t>Someone else selected, configured and trained an ML model</a:t>
            </a:r>
            <a:br>
              <a:rPr lang="en-US" sz="1055" i="1" dirty="0"/>
            </a:br>
            <a:r>
              <a:rPr lang="en-US" sz="1055" i="1" dirty="0"/>
              <a:t>and makes it available for you to use against your own data</a:t>
            </a:r>
            <a:endParaRPr lang="nl-NL" sz="1055" i="1" dirty="0" err="1"/>
          </a:p>
        </p:txBody>
      </p:sp>
      <p:sp>
        <p:nvSpPr>
          <p:cNvPr id="4" name="Footer Placeholder 3">
            <a:extLst>
              <a:ext uri="{FF2B5EF4-FFF2-40B4-BE49-F238E27FC236}">
                <a16:creationId xmlns:a16="http://schemas.microsoft.com/office/drawing/2014/main" id="{15E96720-C188-4779-A047-3356CA030D6F}"/>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7B1967A7-86AF-4C9B-A263-FBB8BB778FCE}"/>
              </a:ext>
            </a:extLst>
          </p:cNvPr>
          <p:cNvSpPr>
            <a:spLocks noGrp="1"/>
          </p:cNvSpPr>
          <p:nvPr>
            <p:ph type="sldNum" sz="quarter" idx="12"/>
          </p:nvPr>
        </p:nvSpPr>
        <p:spPr/>
        <p:txBody>
          <a:bodyPr/>
          <a:lstStyle/>
          <a:p>
            <a:fld id="{14F1411D-0280-154F-AEAC-4C20B7AA46B2}" type="slidenum">
              <a:rPr lang="nl-NL" smtClean="0"/>
              <a:t>19</a:t>
            </a:fld>
            <a:endParaRPr lang="nl-NL"/>
          </a:p>
        </p:txBody>
      </p:sp>
    </p:spTree>
    <p:extLst>
      <p:ext uri="{BB962C8B-B14F-4D97-AF65-F5344CB8AC3E}">
        <p14:creationId xmlns:p14="http://schemas.microsoft.com/office/powerpoint/2010/main" val="10122500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Lucas Jellema</a:t>
            </a:r>
            <a:br>
              <a:rPr lang="en-US" dirty="0"/>
            </a:br>
            <a:r>
              <a:rPr lang="en-US" dirty="0"/>
              <a:t>Architect / Developer</a:t>
            </a:r>
            <a:br>
              <a:rPr lang="en-US" dirty="0"/>
            </a:br>
            <a:br>
              <a:rPr lang="en-US" dirty="0"/>
            </a:br>
            <a:r>
              <a:rPr lang="en-US" dirty="0"/>
              <a:t>1994 started in IT at Oracle </a:t>
            </a:r>
            <a:br>
              <a:rPr lang="en-US" dirty="0"/>
            </a:br>
            <a:r>
              <a:rPr lang="en-US" dirty="0"/>
              <a:t>2002 joined AMIS</a:t>
            </a:r>
            <a:br>
              <a:rPr lang="en-US" dirty="0"/>
            </a:br>
            <a:r>
              <a:rPr lang="en-US" dirty="0"/>
              <a:t>Currently CTO &amp; Solution Architect</a:t>
            </a:r>
            <a:br>
              <a:rPr lang="nl-NL" dirty="0"/>
            </a:br>
            <a:endParaRPr lang="nl-NL" dirty="0"/>
          </a:p>
        </p:txBody>
      </p:sp>
      <p:pic>
        <p:nvPicPr>
          <p:cNvPr id="4" name="Picture 3" descr="cid:image001.jpg@01CE5266.DC9D20F0">
            <a:extLst>
              <a:ext uri="{FF2B5EF4-FFF2-40B4-BE49-F238E27FC236}">
                <a16:creationId xmlns:a16="http://schemas.microsoft.com/office/drawing/2014/main" id="{44E27BC3-E113-408E-BC6D-54DFFB136AF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7784773" y="4330864"/>
            <a:ext cx="1278216" cy="363844"/>
          </a:xfrm>
          <a:prstGeom prst="rect">
            <a:avLst/>
          </a:prstGeom>
          <a:noFill/>
          <a:ln>
            <a:noFill/>
          </a:ln>
        </p:spPr>
      </p:pic>
      <p:pic>
        <p:nvPicPr>
          <p:cNvPr id="6" name="Picture 5" descr="developer_champion">
            <a:extLst>
              <a:ext uri="{FF2B5EF4-FFF2-40B4-BE49-F238E27FC236}">
                <a16:creationId xmlns:a16="http://schemas.microsoft.com/office/drawing/2014/main" id="{AB395DFD-B762-4ABD-9637-43AD14DFE1EC}"/>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6607393" y="4346905"/>
            <a:ext cx="1011524" cy="363844"/>
          </a:xfrm>
          <a:prstGeom prst="rect">
            <a:avLst/>
          </a:prstGeom>
          <a:noFill/>
          <a:ln>
            <a:noFill/>
          </a:ln>
        </p:spPr>
      </p:pic>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The Art of Intelligence</a:t>
            </a:r>
            <a:endParaRPr lang="nl-NL" noProof="0" dirty="0"/>
          </a:p>
        </p:txBody>
      </p:sp>
      <p:sp>
        <p:nvSpPr>
          <p:cNvPr id="7" name="Slide Number Placeholder 6">
            <a:extLst>
              <a:ext uri="{FF2B5EF4-FFF2-40B4-BE49-F238E27FC236}">
                <a16:creationId xmlns:a16="http://schemas.microsoft.com/office/drawing/2014/main" id="{9FB810CE-D10C-4485-B23F-4303AF2248E6}"/>
              </a:ext>
            </a:extLst>
          </p:cNvPr>
          <p:cNvSpPr>
            <a:spLocks noGrp="1"/>
          </p:cNvSpPr>
          <p:nvPr>
            <p:ph type="sldNum" sz="quarter" idx="12"/>
          </p:nvPr>
        </p:nvSpPr>
        <p:spPr/>
        <p:txBody>
          <a:bodyPr/>
          <a:lstStyle/>
          <a:p>
            <a:fld id="{14F1411D-0280-154F-AEAC-4C20B7AA46B2}" type="slidenum">
              <a:rPr lang="nl-NL" noProof="0" smtClean="0"/>
              <a:t>2</a:t>
            </a:fld>
            <a:endParaRPr lang="nl-NL" noProof="0" dirty="0"/>
          </a:p>
        </p:txBody>
      </p:sp>
      <p:pic>
        <p:nvPicPr>
          <p:cNvPr id="8" name="Picture 7">
            <a:extLst>
              <a:ext uri="{FF2B5EF4-FFF2-40B4-BE49-F238E27FC236}">
                <a16:creationId xmlns:a16="http://schemas.microsoft.com/office/drawing/2014/main" id="{C3EC22D6-9E9E-4E93-9A3B-F13105CF2BA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445202" y="4258971"/>
            <a:ext cx="1335902" cy="539710"/>
          </a:xfrm>
          <a:prstGeom prst="rect">
            <a:avLst/>
          </a:prstGeom>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5"/>
          <a:stretch>
            <a:fillRect/>
          </a:stretch>
        </p:blipFill>
        <p:spPr>
          <a:xfrm>
            <a:off x="6393381" y="1217388"/>
            <a:ext cx="2133759" cy="1926047"/>
          </a:xfrm>
          <a:prstGeom prst="rect">
            <a:avLst/>
          </a:prstGeom>
        </p:spPr>
      </p:pic>
      <p:pic>
        <p:nvPicPr>
          <p:cNvPr id="2052" name="Picture 4" descr="Image result for australia netherlands">
            <a:extLst>
              <a:ext uri="{FF2B5EF4-FFF2-40B4-BE49-F238E27FC236}">
                <a16:creationId xmlns:a16="http://schemas.microsoft.com/office/drawing/2014/main" id="{D429AAEE-CDD1-4216-B0E3-5E73D1384FA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30373" y="11880"/>
            <a:ext cx="993533" cy="7948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9849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1500"/>
                                  </p:stCondLst>
                                  <p:childTnLst>
                                    <p:animEffect transition="out" filter="fad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par>
                                <p:cTn id="8" presetID="10" presetClass="entr" presetSubtype="0" fill="hold" nodeType="withEffect">
                                  <p:stCondLst>
                                    <p:cond delay="150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409534" fontAlgn="base" hangingPunct="0">
              <a:spcAft>
                <a:spcPct val="0"/>
              </a:spcAft>
            </a:pPr>
            <a:r>
              <a:rPr lang="fr-FR" sz="5400" dirty="0">
                <a:solidFill>
                  <a:schemeClr val="accent4">
                    <a:lumMod val="75000"/>
                  </a:schemeClr>
                </a:solidFill>
                <a:latin typeface="Trebuchet MS Bold" charset="0"/>
                <a:cs typeface="Trebuchet MS Bold" charset="0"/>
              </a:rPr>
              <a:t> </a:t>
            </a:r>
            <a:r>
              <a:rPr lang="fr-FR" dirty="0" err="1"/>
              <a:t>Ready</a:t>
            </a:r>
            <a:r>
              <a:rPr lang="fr-FR" dirty="0"/>
              <a:t> to </a:t>
            </a:r>
            <a:r>
              <a:rPr lang="fr-FR" dirty="0" err="1"/>
              <a:t>Run</a:t>
            </a:r>
            <a:r>
              <a:rPr lang="fr-FR" dirty="0"/>
              <a:t> ML </a:t>
            </a:r>
            <a:r>
              <a:rPr lang="fr-FR" dirty="0" err="1"/>
              <a:t>apps</a:t>
            </a:r>
            <a:r>
              <a:rPr lang="fr-FR" dirty="0"/>
              <a:t> – </a:t>
            </a:r>
            <a:r>
              <a:rPr lang="fr-FR" dirty="0" err="1"/>
              <a:t>SaaS</a:t>
            </a:r>
            <a:r>
              <a:rPr lang="fr-FR" dirty="0"/>
              <a:t> </a:t>
            </a:r>
            <a:r>
              <a:rPr lang="fr-FR" dirty="0" err="1"/>
              <a:t>powered</a:t>
            </a:r>
            <a:r>
              <a:rPr lang="fr-FR" dirty="0"/>
              <a:t> by ML</a:t>
            </a:r>
          </a:p>
        </p:txBody>
      </p:sp>
      <p:sp>
        <p:nvSpPr>
          <p:cNvPr id="4" name="Content Placeholder 3">
            <a:extLst>
              <a:ext uri="{FF2B5EF4-FFF2-40B4-BE49-F238E27FC236}">
                <a16:creationId xmlns:a16="http://schemas.microsoft.com/office/drawing/2014/main" id="{EA8A7973-64BD-485E-A91C-E33C194804C1}"/>
              </a:ext>
            </a:extLst>
          </p:cNvPr>
          <p:cNvSpPr>
            <a:spLocks noGrp="1"/>
          </p:cNvSpPr>
          <p:nvPr>
            <p:ph idx="1"/>
          </p:nvPr>
        </p:nvSpPr>
        <p:spPr/>
        <p:txBody>
          <a:bodyPr/>
          <a:lstStyle/>
          <a:p>
            <a:endParaRPr lang="en-NL"/>
          </a:p>
        </p:txBody>
      </p:sp>
      <p:sp>
        <p:nvSpPr>
          <p:cNvPr id="5" name="TextBox 4"/>
          <p:cNvSpPr txBox="1"/>
          <p:nvPr/>
        </p:nvSpPr>
        <p:spPr>
          <a:xfrm>
            <a:off x="214446" y="4704854"/>
            <a:ext cx="6420249" cy="461665"/>
          </a:xfrm>
          <a:prstGeom prst="rect">
            <a:avLst/>
          </a:prstGeom>
          <a:noFill/>
        </p:spPr>
        <p:txBody>
          <a:bodyPr wrap="square" rtlCol="0">
            <a:spAutoFit/>
          </a:bodyPr>
          <a:lstStyle/>
          <a:p>
            <a:r>
              <a:rPr lang="fr-FR" sz="2400" dirty="0">
                <a:solidFill>
                  <a:schemeClr val="bg1"/>
                </a:solidFill>
                <a:latin typeface="Trebuchet MS Bold" charset="0"/>
                <a:ea typeface="+mj-ea"/>
                <a:cs typeface="Trebuchet MS Bold" charset="0"/>
              </a:rPr>
              <a:t>#</a:t>
            </a:r>
            <a:r>
              <a:rPr lang="fr-FR" sz="2400" dirty="0" err="1">
                <a:solidFill>
                  <a:schemeClr val="bg1"/>
                </a:solidFill>
                <a:latin typeface="Trebuchet MS Bold" charset="0"/>
                <a:ea typeface="+mj-ea"/>
                <a:cs typeface="Trebuchet MS Bold" charset="0"/>
              </a:rPr>
              <a:t>DevoxxMA</a:t>
            </a:r>
            <a:endParaRPr lang="fr-FR" sz="2400" dirty="0">
              <a:solidFill>
                <a:schemeClr val="bg1"/>
              </a:solidFill>
              <a:latin typeface="Trebuchet MS Bold" charset="0"/>
              <a:ea typeface="+mj-ea"/>
              <a:cs typeface="Trebuchet MS Bold" charset="0"/>
            </a:endParaRPr>
          </a:p>
        </p:txBody>
      </p:sp>
      <p:pic>
        <p:nvPicPr>
          <p:cNvPr id="8" name="Picture 7"/>
          <p:cNvPicPr>
            <a:picLocks noChangeAspect="1"/>
          </p:cNvPicPr>
          <p:nvPr/>
        </p:nvPicPr>
        <p:blipFill>
          <a:blip r:embed="rId2"/>
          <a:stretch>
            <a:fillRect/>
          </a:stretch>
        </p:blipFill>
        <p:spPr>
          <a:xfrm>
            <a:off x="1154678" y="1182333"/>
            <a:ext cx="2361789" cy="26179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343788" y="1162600"/>
            <a:ext cx="2171442" cy="178099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4958136" y="3158212"/>
            <a:ext cx="2616792" cy="15466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3213212" y="1173773"/>
            <a:ext cx="2995841" cy="171935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4042458" y="1281817"/>
            <a:ext cx="4942439" cy="3588640"/>
          </a:xfrm>
          <a:prstGeom prst="rect">
            <a:avLst/>
          </a:prstGeom>
          <a:ln>
            <a:noFill/>
          </a:ln>
          <a:effectLst>
            <a:outerShdw blurRad="292100" dist="139700" dir="2700000" algn="tl" rotWithShape="0">
              <a:srgbClr val="333333">
                <a:alpha val="65000"/>
              </a:srgbClr>
            </a:outerShdw>
          </a:effectLst>
        </p:spPr>
      </p:pic>
      <p:sp>
        <p:nvSpPr>
          <p:cNvPr id="6" name="Footer Placeholder 5">
            <a:extLst>
              <a:ext uri="{FF2B5EF4-FFF2-40B4-BE49-F238E27FC236}">
                <a16:creationId xmlns:a16="http://schemas.microsoft.com/office/drawing/2014/main" id="{06CF1ADF-B94B-43BF-A9D1-37DC8B380156}"/>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A451952E-BBB4-4BBD-A761-081312C5BB9F}"/>
              </a:ext>
            </a:extLst>
          </p:cNvPr>
          <p:cNvSpPr>
            <a:spLocks noGrp="1"/>
          </p:cNvSpPr>
          <p:nvPr>
            <p:ph type="sldNum" sz="quarter" idx="12"/>
          </p:nvPr>
        </p:nvSpPr>
        <p:spPr/>
        <p:txBody>
          <a:bodyPr/>
          <a:lstStyle/>
          <a:p>
            <a:fld id="{14F1411D-0280-154F-AEAC-4C20B7AA46B2}" type="slidenum">
              <a:rPr lang="nl-NL" smtClean="0"/>
              <a:t>20</a:t>
            </a:fld>
            <a:endParaRPr lang="nl-NL"/>
          </a:p>
        </p:txBody>
      </p:sp>
    </p:spTree>
    <p:extLst>
      <p:ext uri="{BB962C8B-B14F-4D97-AF65-F5344CB8AC3E}">
        <p14:creationId xmlns:p14="http://schemas.microsoft.com/office/powerpoint/2010/main" val="416035751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409534" fontAlgn="base" hangingPunct="0">
              <a:spcAft>
                <a:spcPct val="0"/>
              </a:spcAft>
            </a:pPr>
            <a:r>
              <a:rPr lang="fr-FR" sz="5400" dirty="0">
                <a:solidFill>
                  <a:schemeClr val="accent4">
                    <a:lumMod val="75000"/>
                  </a:schemeClr>
                </a:solidFill>
                <a:latin typeface="Trebuchet MS Bold" charset="0"/>
                <a:cs typeface="Trebuchet MS Bold" charset="0"/>
              </a:rPr>
              <a:t> </a:t>
            </a:r>
            <a:r>
              <a:rPr lang="fr-FR" dirty="0" err="1"/>
              <a:t>Ready</a:t>
            </a:r>
            <a:r>
              <a:rPr lang="fr-FR" dirty="0"/>
              <a:t> to </a:t>
            </a:r>
            <a:r>
              <a:rPr lang="fr-FR" dirty="0" err="1"/>
              <a:t>Run</a:t>
            </a:r>
            <a:r>
              <a:rPr lang="fr-FR" dirty="0"/>
              <a:t> ML </a:t>
            </a:r>
            <a:r>
              <a:rPr lang="fr-FR" dirty="0" err="1"/>
              <a:t>apps</a:t>
            </a:r>
            <a:r>
              <a:rPr lang="fr-FR" dirty="0"/>
              <a:t> – </a:t>
            </a:r>
            <a:r>
              <a:rPr lang="fr-FR" dirty="0" err="1"/>
              <a:t>SaaS</a:t>
            </a:r>
            <a:r>
              <a:rPr lang="fr-FR" dirty="0"/>
              <a:t> </a:t>
            </a:r>
            <a:r>
              <a:rPr lang="fr-FR" dirty="0" err="1"/>
              <a:t>powered</a:t>
            </a:r>
            <a:r>
              <a:rPr lang="fr-FR" dirty="0"/>
              <a:t> by ML</a:t>
            </a:r>
          </a:p>
        </p:txBody>
      </p:sp>
      <p:sp>
        <p:nvSpPr>
          <p:cNvPr id="4" name="Content Placeholder 3">
            <a:extLst>
              <a:ext uri="{FF2B5EF4-FFF2-40B4-BE49-F238E27FC236}">
                <a16:creationId xmlns:a16="http://schemas.microsoft.com/office/drawing/2014/main" id="{96AEAF19-43AB-4AD4-87BB-A7C397637991}"/>
              </a:ext>
            </a:extLst>
          </p:cNvPr>
          <p:cNvSpPr>
            <a:spLocks noGrp="1"/>
          </p:cNvSpPr>
          <p:nvPr>
            <p:ph idx="1"/>
          </p:nvPr>
        </p:nvSpPr>
        <p:spPr/>
        <p:txBody>
          <a:bodyPr/>
          <a:lstStyle/>
          <a:p>
            <a:endParaRPr lang="en-NL"/>
          </a:p>
        </p:txBody>
      </p:sp>
      <p:pic>
        <p:nvPicPr>
          <p:cNvPr id="8" name="Picture 7"/>
          <p:cNvPicPr>
            <a:picLocks noChangeAspect="1"/>
          </p:cNvPicPr>
          <p:nvPr/>
        </p:nvPicPr>
        <p:blipFill>
          <a:blip r:embed="rId2"/>
          <a:stretch>
            <a:fillRect/>
          </a:stretch>
        </p:blipFill>
        <p:spPr>
          <a:xfrm>
            <a:off x="1154678" y="1182333"/>
            <a:ext cx="2361789" cy="2617932"/>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3"/>
          <a:stretch>
            <a:fillRect/>
          </a:stretch>
        </p:blipFill>
        <p:spPr>
          <a:xfrm>
            <a:off x="6343788" y="1162600"/>
            <a:ext cx="2171442" cy="1780993"/>
          </a:xfrm>
          <a:prstGeom prst="rect">
            <a:avLst/>
          </a:prstGeom>
          <a:ln>
            <a:noFill/>
          </a:ln>
          <a:effectLst>
            <a:outerShdw blurRad="292100" dist="139700" dir="2700000" algn="tl" rotWithShape="0">
              <a:srgbClr val="333333">
                <a:alpha val="65000"/>
              </a:srgbClr>
            </a:outerShdw>
          </a:effectLst>
        </p:spPr>
      </p:pic>
      <p:pic>
        <p:nvPicPr>
          <p:cNvPr id="10" name="Picture 9"/>
          <p:cNvPicPr>
            <a:picLocks noChangeAspect="1"/>
          </p:cNvPicPr>
          <p:nvPr/>
        </p:nvPicPr>
        <p:blipFill>
          <a:blip r:embed="rId4"/>
          <a:stretch>
            <a:fillRect/>
          </a:stretch>
        </p:blipFill>
        <p:spPr>
          <a:xfrm>
            <a:off x="4958136" y="3158212"/>
            <a:ext cx="2616792" cy="1546642"/>
          </a:xfrm>
          <a:prstGeom prst="rect">
            <a:avLst/>
          </a:prstGeom>
          <a:ln>
            <a:noFill/>
          </a:ln>
          <a:effectLst>
            <a:outerShdw blurRad="292100" dist="139700" dir="2700000" algn="tl" rotWithShape="0">
              <a:srgbClr val="333333">
                <a:alpha val="65000"/>
              </a:srgbClr>
            </a:outerShdw>
          </a:effectLst>
        </p:spPr>
      </p:pic>
      <p:pic>
        <p:nvPicPr>
          <p:cNvPr id="11" name="Picture 10"/>
          <p:cNvPicPr>
            <a:picLocks noChangeAspect="1"/>
          </p:cNvPicPr>
          <p:nvPr/>
        </p:nvPicPr>
        <p:blipFill>
          <a:blip r:embed="rId5"/>
          <a:stretch>
            <a:fillRect/>
          </a:stretch>
        </p:blipFill>
        <p:spPr>
          <a:xfrm>
            <a:off x="3213212" y="1173773"/>
            <a:ext cx="2995841" cy="1719352"/>
          </a:xfrm>
          <a:prstGeom prst="rect">
            <a:avLst/>
          </a:prstGeom>
          <a:ln>
            <a:noFill/>
          </a:ln>
          <a:effectLst>
            <a:outerShdw blurRad="292100" dist="139700" dir="2700000" algn="tl" rotWithShape="0">
              <a:srgbClr val="333333">
                <a:alpha val="65000"/>
              </a:srgbClr>
            </a:outerShdw>
          </a:effectLst>
        </p:spPr>
      </p:pic>
      <p:pic>
        <p:nvPicPr>
          <p:cNvPr id="3" name="Picture 2"/>
          <p:cNvPicPr>
            <a:picLocks noChangeAspect="1"/>
          </p:cNvPicPr>
          <p:nvPr/>
        </p:nvPicPr>
        <p:blipFill>
          <a:blip r:embed="rId6"/>
          <a:stretch>
            <a:fillRect/>
          </a:stretch>
        </p:blipFill>
        <p:spPr>
          <a:xfrm>
            <a:off x="4042458" y="1281817"/>
            <a:ext cx="4942439" cy="3588640"/>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414D4000-3294-4CD0-8CE2-2D63AA1D5B50}"/>
              </a:ext>
            </a:extLst>
          </p:cNvPr>
          <p:cNvPicPr>
            <a:picLocks noChangeAspect="1"/>
          </p:cNvPicPr>
          <p:nvPr/>
        </p:nvPicPr>
        <p:blipFill>
          <a:blip r:embed="rId7"/>
          <a:stretch>
            <a:fillRect/>
          </a:stretch>
        </p:blipFill>
        <p:spPr>
          <a:xfrm>
            <a:off x="265717" y="2753865"/>
            <a:ext cx="2295408" cy="2236967"/>
          </a:xfrm>
          <a:prstGeom prst="rect">
            <a:avLst/>
          </a:prstGeom>
        </p:spPr>
      </p:pic>
      <p:pic>
        <p:nvPicPr>
          <p:cNvPr id="12" name="Picture 11">
            <a:extLst>
              <a:ext uri="{FF2B5EF4-FFF2-40B4-BE49-F238E27FC236}">
                <a16:creationId xmlns:a16="http://schemas.microsoft.com/office/drawing/2014/main" id="{B98F7174-692D-4B4C-B076-DF60DB0B9BA5}"/>
              </a:ext>
            </a:extLst>
          </p:cNvPr>
          <p:cNvPicPr>
            <a:picLocks noChangeAspect="1"/>
          </p:cNvPicPr>
          <p:nvPr/>
        </p:nvPicPr>
        <p:blipFill>
          <a:blip r:embed="rId8"/>
          <a:stretch>
            <a:fillRect/>
          </a:stretch>
        </p:blipFill>
        <p:spPr>
          <a:xfrm>
            <a:off x="265802" y="1786042"/>
            <a:ext cx="3641921" cy="1063136"/>
          </a:xfrm>
          <a:prstGeom prst="rect">
            <a:avLst/>
          </a:prstGeom>
        </p:spPr>
      </p:pic>
      <p:pic>
        <p:nvPicPr>
          <p:cNvPr id="13" name="Picture 12">
            <a:extLst>
              <a:ext uri="{FF2B5EF4-FFF2-40B4-BE49-F238E27FC236}">
                <a16:creationId xmlns:a16="http://schemas.microsoft.com/office/drawing/2014/main" id="{F537ABE3-4649-45D7-9041-9E747498CB79}"/>
              </a:ext>
            </a:extLst>
          </p:cNvPr>
          <p:cNvPicPr>
            <a:picLocks noChangeAspect="1"/>
          </p:cNvPicPr>
          <p:nvPr/>
        </p:nvPicPr>
        <p:blipFill>
          <a:blip r:embed="rId9"/>
          <a:stretch>
            <a:fillRect/>
          </a:stretch>
        </p:blipFill>
        <p:spPr>
          <a:xfrm>
            <a:off x="265717" y="953705"/>
            <a:ext cx="2587969" cy="831847"/>
          </a:xfrm>
          <a:prstGeom prst="rect">
            <a:avLst/>
          </a:prstGeom>
        </p:spPr>
      </p:pic>
      <p:sp>
        <p:nvSpPr>
          <p:cNvPr id="5" name="Footer Placeholder 4">
            <a:extLst>
              <a:ext uri="{FF2B5EF4-FFF2-40B4-BE49-F238E27FC236}">
                <a16:creationId xmlns:a16="http://schemas.microsoft.com/office/drawing/2014/main" id="{81A3F431-44DE-4BB7-A51B-B381EB8CE951}"/>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5D9EF442-C4F8-4C5E-A1A4-4FA612DEBCC5}"/>
              </a:ext>
            </a:extLst>
          </p:cNvPr>
          <p:cNvSpPr>
            <a:spLocks noGrp="1"/>
          </p:cNvSpPr>
          <p:nvPr>
            <p:ph type="sldNum" sz="quarter" idx="12"/>
          </p:nvPr>
        </p:nvSpPr>
        <p:spPr/>
        <p:txBody>
          <a:bodyPr/>
          <a:lstStyle/>
          <a:p>
            <a:fld id="{14F1411D-0280-154F-AEAC-4C20B7AA46B2}" type="slidenum">
              <a:rPr lang="nl-NL" smtClean="0"/>
              <a:t>21</a:t>
            </a:fld>
            <a:endParaRPr lang="nl-NL"/>
          </a:p>
        </p:txBody>
      </p:sp>
    </p:spTree>
    <p:extLst>
      <p:ext uri="{BB962C8B-B14F-4D97-AF65-F5344CB8AC3E}">
        <p14:creationId xmlns:p14="http://schemas.microsoft.com/office/powerpoint/2010/main" val="25527409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Autofit/>
          </a:bodyPr>
          <a:lstStyle/>
          <a:p>
            <a:pPr defTabSz="409534" fontAlgn="base" hangingPunct="0">
              <a:spcAft>
                <a:spcPct val="0"/>
              </a:spcAft>
            </a:pPr>
            <a:r>
              <a:rPr lang="fr-FR" sz="1600" dirty="0">
                <a:solidFill>
                  <a:schemeClr val="accent4">
                    <a:lumMod val="75000"/>
                  </a:schemeClr>
                </a:solidFill>
                <a:latin typeface="Trebuchet MS Bold" charset="0"/>
                <a:cs typeface="Trebuchet MS Bold" charset="0"/>
              </a:rPr>
              <a:t> </a:t>
            </a:r>
            <a:r>
              <a:rPr lang="fr-FR" sz="1600" dirty="0" err="1"/>
              <a:t>Products</a:t>
            </a:r>
            <a:r>
              <a:rPr lang="fr-FR" sz="1600" dirty="0">
                <a:solidFill>
                  <a:schemeClr val="accent4">
                    <a:lumMod val="75000"/>
                  </a:schemeClr>
                </a:solidFill>
                <a:latin typeface="Trebuchet MS Bold" charset="0"/>
                <a:cs typeface="Trebuchet MS Bold" charset="0"/>
              </a:rPr>
              <a:t> </a:t>
            </a:r>
            <a:r>
              <a:rPr lang="fr-FR" sz="1600" dirty="0" err="1"/>
              <a:t>with</a:t>
            </a:r>
            <a:r>
              <a:rPr lang="fr-FR" sz="1600" dirty="0"/>
              <a:t> ML </a:t>
            </a:r>
            <a:r>
              <a:rPr lang="fr-FR" sz="1600" dirty="0" err="1"/>
              <a:t>inside</a:t>
            </a:r>
            <a:endParaRPr lang="fr-FR" sz="1600" dirty="0"/>
          </a:p>
        </p:txBody>
      </p:sp>
      <p:sp>
        <p:nvSpPr>
          <p:cNvPr id="5" name="Content Placeholder 4">
            <a:extLst>
              <a:ext uri="{FF2B5EF4-FFF2-40B4-BE49-F238E27FC236}">
                <a16:creationId xmlns:a16="http://schemas.microsoft.com/office/drawing/2014/main" id="{C5E5EE18-2B0F-4F98-BCF7-0764D4F738A4}"/>
              </a:ext>
            </a:extLst>
          </p:cNvPr>
          <p:cNvSpPr>
            <a:spLocks noGrp="1"/>
          </p:cNvSpPr>
          <p:nvPr>
            <p:ph idx="1"/>
          </p:nvPr>
        </p:nvSpPr>
        <p:spPr/>
        <p:txBody>
          <a:bodyPr/>
          <a:lstStyle/>
          <a:p>
            <a:endParaRPr lang="en-NL"/>
          </a:p>
        </p:txBody>
      </p:sp>
      <p:pic>
        <p:nvPicPr>
          <p:cNvPr id="1026" name="Picture 2" descr="Image result for amazon ech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37727" y="1315027"/>
            <a:ext cx="2386843" cy="238684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self driving ca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63446" y="2915810"/>
            <a:ext cx="2588457" cy="169975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drone ai"/>
          <p:cNvPicPr>
            <a:picLocks noChangeAspect="1" noChangeArrowheads="1"/>
          </p:cNvPicPr>
          <p:nvPr/>
        </p:nvPicPr>
        <p:blipFill>
          <a:blip r:embed="rId4" cstate="print">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4621332" y="1268413"/>
            <a:ext cx="2783391" cy="169401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spotify machine learning"/>
          <p:cNvPicPr>
            <a:picLocks noChangeAspect="1" noChangeArrowheads="1"/>
          </p:cNvPicPr>
          <p:nvPr/>
        </p:nvPicPr>
        <p:blipFill>
          <a:blip r:embed="rId5">
            <a:clrChange>
              <a:clrFrom>
                <a:srgbClr val="F2F2F2"/>
              </a:clrFrom>
              <a:clrTo>
                <a:srgbClr val="F2F2F2">
                  <a:alpha val="0"/>
                </a:srgbClr>
              </a:clrTo>
            </a:clrChange>
            <a:extLst>
              <a:ext uri="{28A0092B-C50C-407E-A947-70E740481C1C}">
                <a14:useLocalDpi xmlns:a14="http://schemas.microsoft.com/office/drawing/2010/main" val="0"/>
              </a:ext>
            </a:extLst>
          </a:blip>
          <a:srcRect/>
          <a:stretch>
            <a:fillRect/>
          </a:stretch>
        </p:blipFill>
        <p:spPr bwMode="auto">
          <a:xfrm>
            <a:off x="6013027" y="3022836"/>
            <a:ext cx="2671892" cy="15034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Image result for oracle autonomous database">
            <a:extLst>
              <a:ext uri="{FF2B5EF4-FFF2-40B4-BE49-F238E27FC236}">
                <a16:creationId xmlns:a16="http://schemas.microsoft.com/office/drawing/2014/main" id="{168C1D5F-704D-42D1-8282-C39C2BF0800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1523" y="3825392"/>
            <a:ext cx="1798033" cy="1039590"/>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C0D2127C-207F-4302-8C9B-322A19E6EF8C}"/>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3DDA9A25-74EB-4C9D-AED5-2F3738284DB5}"/>
              </a:ext>
            </a:extLst>
          </p:cNvPr>
          <p:cNvSpPr>
            <a:spLocks noGrp="1"/>
          </p:cNvSpPr>
          <p:nvPr>
            <p:ph type="sldNum" sz="quarter" idx="12"/>
          </p:nvPr>
        </p:nvSpPr>
        <p:spPr/>
        <p:txBody>
          <a:bodyPr/>
          <a:lstStyle/>
          <a:p>
            <a:fld id="{14F1411D-0280-154F-AEAC-4C20B7AA46B2}" type="slidenum">
              <a:rPr lang="nl-NL" smtClean="0"/>
              <a:t>22</a:t>
            </a:fld>
            <a:endParaRPr lang="nl-NL"/>
          </a:p>
        </p:txBody>
      </p:sp>
    </p:spTree>
    <p:extLst>
      <p:ext uri="{BB962C8B-B14F-4D97-AF65-F5344CB8AC3E}">
        <p14:creationId xmlns:p14="http://schemas.microsoft.com/office/powerpoint/2010/main" val="51609457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sz="half" idx="2"/>
          </p:nvPr>
        </p:nvSpPr>
        <p:spPr/>
        <p:txBody>
          <a:bodyPr/>
          <a:lstStyle/>
          <a:p>
            <a:r>
              <a:rPr lang="en-US" dirty="0">
                <a:solidFill>
                  <a:schemeClr val="accent5">
                    <a:lumMod val="50000"/>
                  </a:schemeClr>
                </a:solidFill>
              </a:rPr>
              <a:t>Do It Yourself</a:t>
            </a:r>
          </a:p>
          <a:p>
            <a:r>
              <a:rPr lang="en-US" dirty="0">
                <a:solidFill>
                  <a:schemeClr val="accent5">
                    <a:lumMod val="50000"/>
                  </a:schemeClr>
                </a:solidFill>
              </a:rPr>
              <a:t>Machine Learning</a:t>
            </a:r>
            <a:endParaRPr lang="nl-NL" dirty="0">
              <a:solidFill>
                <a:schemeClr val="accent5">
                  <a:lumMod val="50000"/>
                </a:schemeClr>
              </a:solidFill>
            </a:endParaRPr>
          </a:p>
        </p:txBody>
      </p:sp>
    </p:spTree>
    <p:extLst>
      <p:ext uri="{BB962C8B-B14F-4D97-AF65-F5344CB8AC3E}">
        <p14:creationId xmlns:p14="http://schemas.microsoft.com/office/powerpoint/2010/main" val="38577321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The Data </a:t>
            </a:r>
            <a:r>
              <a:rPr lang="nl-NL" dirty="0" err="1"/>
              <a:t>Science</a:t>
            </a:r>
            <a:r>
              <a:rPr lang="nl-NL" dirty="0"/>
              <a:t> workflow</a:t>
            </a:r>
            <a:endParaRPr lang="en-US" dirty="0"/>
          </a:p>
        </p:txBody>
      </p:sp>
      <p:sp>
        <p:nvSpPr>
          <p:cNvPr id="3" name="Text Placeholder 2"/>
          <p:cNvSpPr>
            <a:spLocks noGrp="1"/>
          </p:cNvSpPr>
          <p:nvPr>
            <p:ph idx="1"/>
          </p:nvPr>
        </p:nvSpPr>
        <p:spPr/>
        <p:txBody>
          <a:bodyPr>
            <a:normAutofit/>
          </a:bodyPr>
          <a:lstStyle/>
          <a:p>
            <a:r>
              <a:rPr lang="nl-NL" dirty="0"/>
              <a:t>Set Business Goal – research scope, </a:t>
            </a:r>
            <a:r>
              <a:rPr lang="nl-NL" dirty="0" err="1"/>
              <a:t>objectives</a:t>
            </a:r>
            <a:endParaRPr lang="nl-NL" dirty="0"/>
          </a:p>
          <a:p>
            <a:r>
              <a:rPr lang="nl-NL" dirty="0" err="1"/>
              <a:t>Gather</a:t>
            </a:r>
            <a:r>
              <a:rPr lang="nl-NL" dirty="0"/>
              <a:t> data</a:t>
            </a:r>
          </a:p>
          <a:p>
            <a:r>
              <a:rPr lang="nl-NL" dirty="0" err="1"/>
              <a:t>Prepare</a:t>
            </a:r>
            <a:r>
              <a:rPr lang="nl-NL" dirty="0"/>
              <a:t> data</a:t>
            </a:r>
          </a:p>
          <a:p>
            <a:pPr lvl="1"/>
            <a:r>
              <a:rPr lang="nl-NL" dirty="0" err="1"/>
              <a:t>Cleanse</a:t>
            </a:r>
            <a:r>
              <a:rPr lang="nl-NL" dirty="0"/>
              <a:t>, </a:t>
            </a:r>
            <a:r>
              <a:rPr lang="nl-NL" dirty="0" err="1"/>
              <a:t>transform</a:t>
            </a:r>
            <a:r>
              <a:rPr lang="nl-NL" dirty="0"/>
              <a:t> (</a:t>
            </a:r>
            <a:r>
              <a:rPr lang="nl-NL" dirty="0" err="1"/>
              <a:t>wrangle</a:t>
            </a:r>
            <a:r>
              <a:rPr lang="nl-NL" dirty="0"/>
              <a:t>), combine (</a:t>
            </a:r>
            <a:r>
              <a:rPr lang="nl-NL" dirty="0" err="1"/>
              <a:t>merge</a:t>
            </a:r>
            <a:r>
              <a:rPr lang="nl-NL" dirty="0"/>
              <a:t>, </a:t>
            </a:r>
            <a:r>
              <a:rPr lang="nl-NL" dirty="0" err="1"/>
              <a:t>enrich</a:t>
            </a:r>
            <a:r>
              <a:rPr lang="nl-NL" dirty="0"/>
              <a:t>)</a:t>
            </a:r>
          </a:p>
          <a:p>
            <a:r>
              <a:rPr lang="nl-NL" dirty="0" err="1"/>
              <a:t>Explore</a:t>
            </a:r>
            <a:r>
              <a:rPr lang="nl-NL" dirty="0"/>
              <a:t> data</a:t>
            </a:r>
          </a:p>
          <a:p>
            <a:r>
              <a:rPr lang="nl-NL" dirty="0">
                <a:solidFill>
                  <a:srgbClr val="002060"/>
                </a:solidFill>
              </a:rPr>
              <a:t>Model Data</a:t>
            </a:r>
          </a:p>
          <a:p>
            <a:pPr lvl="1"/>
            <a:r>
              <a:rPr lang="nl-NL" dirty="0">
                <a:solidFill>
                  <a:srgbClr val="002060"/>
                </a:solidFill>
              </a:rPr>
              <a:t>Select model, train model, test model</a:t>
            </a:r>
          </a:p>
          <a:p>
            <a:r>
              <a:rPr lang="nl-NL" dirty="0"/>
              <a:t>Present </a:t>
            </a:r>
            <a:r>
              <a:rPr lang="nl-NL" dirty="0" err="1"/>
              <a:t>findings</a:t>
            </a:r>
            <a:r>
              <a:rPr lang="nl-NL" dirty="0"/>
              <a:t> </a:t>
            </a:r>
            <a:r>
              <a:rPr lang="nl-NL" dirty="0" err="1"/>
              <a:t>and</a:t>
            </a:r>
            <a:r>
              <a:rPr lang="nl-NL" dirty="0"/>
              <a:t> </a:t>
            </a:r>
            <a:r>
              <a:rPr lang="nl-NL" dirty="0" err="1"/>
              <a:t>recommend</a:t>
            </a:r>
            <a:r>
              <a:rPr lang="nl-NL" dirty="0"/>
              <a:t> next steps</a:t>
            </a:r>
          </a:p>
          <a:p>
            <a:r>
              <a:rPr lang="nl-NL" dirty="0" err="1"/>
              <a:t>Apply</a:t>
            </a:r>
            <a:r>
              <a:rPr lang="nl-NL" dirty="0"/>
              <a:t>:</a:t>
            </a:r>
          </a:p>
          <a:p>
            <a:pPr lvl="1"/>
            <a:r>
              <a:rPr lang="nl-NL" dirty="0"/>
              <a:t>Make </a:t>
            </a:r>
            <a:r>
              <a:rPr lang="nl-NL" dirty="0" err="1"/>
              <a:t>use</a:t>
            </a:r>
            <a:r>
              <a:rPr lang="nl-NL" dirty="0"/>
              <a:t> of </a:t>
            </a:r>
            <a:r>
              <a:rPr lang="nl-NL" dirty="0" err="1"/>
              <a:t>insights</a:t>
            </a:r>
            <a:r>
              <a:rPr lang="nl-NL" dirty="0"/>
              <a:t> in business </a:t>
            </a:r>
            <a:r>
              <a:rPr lang="nl-NL" dirty="0" err="1"/>
              <a:t>decisions</a:t>
            </a:r>
            <a:endParaRPr lang="nl-NL" dirty="0"/>
          </a:p>
          <a:p>
            <a:pPr lvl="1"/>
            <a:r>
              <a:rPr lang="nl-NL" dirty="0" err="1"/>
              <a:t>Automate</a:t>
            </a:r>
            <a:r>
              <a:rPr lang="nl-NL" dirty="0"/>
              <a:t> Data </a:t>
            </a:r>
            <a:r>
              <a:rPr lang="nl-NL" dirty="0" err="1"/>
              <a:t>Gathering</a:t>
            </a:r>
            <a:r>
              <a:rPr lang="nl-NL" dirty="0"/>
              <a:t> &amp; </a:t>
            </a:r>
            <a:r>
              <a:rPr lang="nl-NL" dirty="0" err="1"/>
              <a:t>Preparation</a:t>
            </a:r>
            <a:r>
              <a:rPr lang="nl-NL" dirty="0"/>
              <a:t>, </a:t>
            </a:r>
            <a:r>
              <a:rPr lang="nl-NL" dirty="0" err="1"/>
              <a:t>Deploy</a:t>
            </a:r>
            <a:r>
              <a:rPr lang="nl-NL" dirty="0"/>
              <a:t> Model, </a:t>
            </a:r>
            <a:r>
              <a:rPr lang="nl-NL" dirty="0" err="1"/>
              <a:t>Embed</a:t>
            </a:r>
            <a:r>
              <a:rPr lang="nl-NL" dirty="0"/>
              <a:t> Model in </a:t>
            </a:r>
            <a:r>
              <a:rPr lang="nl-NL" dirty="0" err="1"/>
              <a:t>operational</a:t>
            </a:r>
            <a:r>
              <a:rPr lang="nl-NL" dirty="0"/>
              <a:t> systems </a:t>
            </a:r>
          </a:p>
        </p:txBody>
      </p:sp>
      <p:pic>
        <p:nvPicPr>
          <p:cNvPr id="5122"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764752" y="1770864"/>
            <a:ext cx="2586633" cy="659904"/>
          </a:xfrm>
          <a:prstGeom prst="rect">
            <a:avLst/>
          </a:prstGeom>
          <a:noFill/>
          <a:extLst>
            <a:ext uri="{909E8E84-426E-40DD-AFC4-6F175D3DCCD1}">
              <a14:hiddenFill xmlns:a14="http://schemas.microsoft.com/office/drawing/2010/main">
                <a:solidFill>
                  <a:srgbClr val="FFFFFF"/>
                </a:solidFill>
              </a14:hiddenFill>
            </a:ext>
          </a:extLst>
        </p:spPr>
      </p:pic>
      <p:pic>
        <p:nvPicPr>
          <p:cNvPr id="512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6668" y="1189476"/>
            <a:ext cx="2772130" cy="24353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8F7D6756-F01A-4C85-97B5-7B56CDFC723D}"/>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B070B97E-3E64-4D70-9027-2EF95DD46B9A}"/>
              </a:ext>
            </a:extLst>
          </p:cNvPr>
          <p:cNvSpPr>
            <a:spLocks noGrp="1"/>
          </p:cNvSpPr>
          <p:nvPr>
            <p:ph type="sldNum" sz="quarter" idx="12"/>
          </p:nvPr>
        </p:nvSpPr>
        <p:spPr/>
        <p:txBody>
          <a:bodyPr/>
          <a:lstStyle/>
          <a:p>
            <a:fld id="{14F1411D-0280-154F-AEAC-4C20B7AA46B2}" type="slidenum">
              <a:rPr lang="nl-NL" smtClean="0"/>
              <a:t>24</a:t>
            </a:fld>
            <a:endParaRPr lang="nl-NL"/>
          </a:p>
        </p:txBody>
      </p:sp>
    </p:spTree>
    <p:extLst>
      <p:ext uri="{BB962C8B-B14F-4D97-AF65-F5344CB8AC3E}">
        <p14:creationId xmlns:p14="http://schemas.microsoft.com/office/powerpoint/2010/main" val="640504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12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9" end="9"/>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A52930-A7C7-4F13-8E1E-2C47DC299E52}"/>
              </a:ext>
            </a:extLst>
          </p:cNvPr>
          <p:cNvSpPr>
            <a:spLocks noGrp="1"/>
          </p:cNvSpPr>
          <p:nvPr>
            <p:ph type="title"/>
          </p:nvPr>
        </p:nvSpPr>
        <p:spPr/>
        <p:txBody>
          <a:bodyPr/>
          <a:lstStyle/>
          <a:p>
            <a:r>
              <a:rPr lang="nl-NL" dirty="0"/>
              <a:t>Data </a:t>
            </a:r>
            <a:r>
              <a:rPr lang="nl-NL" dirty="0" err="1"/>
              <a:t>Mining</a:t>
            </a:r>
            <a:endParaRPr lang="en-NL" dirty="0"/>
          </a:p>
        </p:txBody>
      </p:sp>
      <p:pic>
        <p:nvPicPr>
          <p:cNvPr id="8" name="Snagit_SNG868">
            <a:extLst>
              <a:ext uri="{FF2B5EF4-FFF2-40B4-BE49-F238E27FC236}">
                <a16:creationId xmlns:a16="http://schemas.microsoft.com/office/drawing/2014/main" id="{593901F2-6343-4C04-ABA9-1B0F94610FB8}"/>
              </a:ext>
            </a:extLst>
          </p:cNvPr>
          <p:cNvPicPr>
            <a:picLocks noGrp="1" noChangeAspect="1"/>
          </p:cNvPicPr>
          <p:nvPr>
            <p:ph idx="1"/>
          </p:nvPr>
        </p:nvPicPr>
        <p:blipFill>
          <a:blip r:embed="rId2"/>
          <a:stretch>
            <a:fillRect/>
          </a:stretch>
        </p:blipFill>
        <p:spPr>
          <a:xfrm>
            <a:off x="1480164" y="2524954"/>
            <a:ext cx="2695836" cy="2330546"/>
          </a:xfrm>
        </p:spPr>
      </p:pic>
      <p:sp>
        <p:nvSpPr>
          <p:cNvPr id="4" name="Footer Placeholder 3">
            <a:extLst>
              <a:ext uri="{FF2B5EF4-FFF2-40B4-BE49-F238E27FC236}">
                <a16:creationId xmlns:a16="http://schemas.microsoft.com/office/drawing/2014/main" id="{6D193297-F4A1-4F05-AF2F-246A5A0EB3E6}"/>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2399B488-382C-4895-A67F-B18303166E38}"/>
              </a:ext>
            </a:extLst>
          </p:cNvPr>
          <p:cNvSpPr>
            <a:spLocks noGrp="1"/>
          </p:cNvSpPr>
          <p:nvPr>
            <p:ph type="sldNum" sz="quarter" idx="12"/>
          </p:nvPr>
        </p:nvSpPr>
        <p:spPr/>
        <p:txBody>
          <a:bodyPr/>
          <a:lstStyle/>
          <a:p>
            <a:fld id="{14F1411D-0280-154F-AEAC-4C20B7AA46B2}" type="slidenum">
              <a:rPr lang="nl-NL" smtClean="0"/>
              <a:t>25</a:t>
            </a:fld>
            <a:endParaRPr lang="nl-NL"/>
          </a:p>
        </p:txBody>
      </p:sp>
      <p:pic>
        <p:nvPicPr>
          <p:cNvPr id="1026" name="Picture 2" descr="image Figures/figure5A.gif">
            <a:extLst>
              <a:ext uri="{FF2B5EF4-FFF2-40B4-BE49-F238E27FC236}">
                <a16:creationId xmlns:a16="http://schemas.microsoft.com/office/drawing/2014/main" id="{61109902-876B-48A3-829A-301F2AE20D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8000" y="215695"/>
            <a:ext cx="3958155" cy="463980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2F6E9B6-1926-47F3-BF77-F40CDE34A3A5}"/>
              </a:ext>
            </a:extLst>
          </p:cNvPr>
          <p:cNvPicPr>
            <a:picLocks noChangeAspect="1"/>
          </p:cNvPicPr>
          <p:nvPr/>
        </p:nvPicPr>
        <p:blipFill>
          <a:blip r:embed="rId4"/>
          <a:stretch>
            <a:fillRect/>
          </a:stretch>
        </p:blipFill>
        <p:spPr>
          <a:xfrm>
            <a:off x="429898" y="981831"/>
            <a:ext cx="4538102" cy="1192633"/>
          </a:xfrm>
          <a:prstGeom prst="rect">
            <a:avLst/>
          </a:prstGeom>
        </p:spPr>
      </p:pic>
    </p:spTree>
    <p:extLst>
      <p:ext uri="{BB962C8B-B14F-4D97-AF65-F5344CB8AC3E}">
        <p14:creationId xmlns:p14="http://schemas.microsoft.com/office/powerpoint/2010/main" val="30519519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Data Discovery | exploration</a:t>
            </a:r>
            <a:endParaRPr lang="en-US" dirty="0"/>
          </a:p>
        </p:txBody>
      </p:sp>
      <p:sp>
        <p:nvSpPr>
          <p:cNvPr id="4" name="Content Placeholder 3">
            <a:extLst>
              <a:ext uri="{FF2B5EF4-FFF2-40B4-BE49-F238E27FC236}">
                <a16:creationId xmlns:a16="http://schemas.microsoft.com/office/drawing/2014/main" id="{93598BB6-79A8-4047-B81B-80C1B7F135F1}"/>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26</a:t>
            </a:fld>
            <a:endParaRPr lang="en-US"/>
          </a:p>
        </p:txBody>
      </p:sp>
      <p:graphicFrame>
        <p:nvGraphicFramePr>
          <p:cNvPr id="6" name="Table 5"/>
          <p:cNvGraphicFramePr>
            <a:graphicFrameLocks noGrp="1"/>
          </p:cNvGraphicFramePr>
          <p:nvPr>
            <p:extLst/>
          </p:nvPr>
        </p:nvGraphicFramePr>
        <p:xfrm>
          <a:off x="579735" y="1170204"/>
          <a:ext cx="6950441" cy="3739086"/>
        </p:xfrm>
        <a:graphic>
          <a:graphicData uri="http://schemas.openxmlformats.org/drawingml/2006/table">
            <a:tbl>
              <a:tblPr firstRow="1" bandRow="1">
                <a:tableStyleId>{5C22544A-7EE6-4342-B048-85BDC9FD1C3A}</a:tableStyleId>
              </a:tblPr>
              <a:tblGrid>
                <a:gridCol w="1130009">
                  <a:extLst>
                    <a:ext uri="{9D8B030D-6E8A-4147-A177-3AD203B41FA5}">
                      <a16:colId xmlns:a16="http://schemas.microsoft.com/office/drawing/2014/main" val="20000"/>
                    </a:ext>
                  </a:extLst>
                </a:gridCol>
                <a:gridCol w="954865">
                  <a:extLst>
                    <a:ext uri="{9D8B030D-6E8A-4147-A177-3AD203B41FA5}">
                      <a16:colId xmlns:a16="http://schemas.microsoft.com/office/drawing/2014/main" val="20001"/>
                    </a:ext>
                  </a:extLst>
                </a:gridCol>
                <a:gridCol w="790814">
                  <a:extLst>
                    <a:ext uri="{9D8B030D-6E8A-4147-A177-3AD203B41FA5}">
                      <a16:colId xmlns:a16="http://schemas.microsoft.com/office/drawing/2014/main" val="20002"/>
                    </a:ext>
                  </a:extLst>
                </a:gridCol>
                <a:gridCol w="1078383">
                  <a:extLst>
                    <a:ext uri="{9D8B030D-6E8A-4147-A177-3AD203B41FA5}">
                      <a16:colId xmlns:a16="http://schemas.microsoft.com/office/drawing/2014/main" val="20003"/>
                    </a:ext>
                  </a:extLst>
                </a:gridCol>
                <a:gridCol w="575138">
                  <a:extLst>
                    <a:ext uri="{9D8B030D-6E8A-4147-A177-3AD203B41FA5}">
                      <a16:colId xmlns:a16="http://schemas.microsoft.com/office/drawing/2014/main" val="20004"/>
                    </a:ext>
                  </a:extLst>
                </a:gridCol>
                <a:gridCol w="934599">
                  <a:extLst>
                    <a:ext uri="{9D8B030D-6E8A-4147-A177-3AD203B41FA5}">
                      <a16:colId xmlns:a16="http://schemas.microsoft.com/office/drawing/2014/main" val="20005"/>
                    </a:ext>
                  </a:extLst>
                </a:gridCol>
                <a:gridCol w="1486633">
                  <a:extLst>
                    <a:ext uri="{9D8B030D-6E8A-4147-A177-3AD203B41FA5}">
                      <a16:colId xmlns:a16="http://schemas.microsoft.com/office/drawing/2014/main" val="20006"/>
                    </a:ext>
                  </a:extLst>
                </a:gridCol>
              </a:tblGrid>
              <a:tr h="325745">
                <a:tc>
                  <a:txBody>
                    <a:bodyPr/>
                    <a:lstStyle/>
                    <a:p>
                      <a:r>
                        <a:rPr lang="nl-NL" sz="1700" dirty="0"/>
                        <a:t>A</a:t>
                      </a:r>
                      <a:endParaRPr lang="en-US" sz="1700" dirty="0"/>
                    </a:p>
                  </a:txBody>
                  <a:tcPr marT="34289" marB="34289"/>
                </a:tc>
                <a:tc>
                  <a:txBody>
                    <a:bodyPr/>
                    <a:lstStyle/>
                    <a:p>
                      <a:r>
                        <a:rPr lang="nl-NL" sz="1700" dirty="0"/>
                        <a:t>B</a:t>
                      </a:r>
                      <a:endParaRPr lang="en-US" sz="1700" dirty="0"/>
                    </a:p>
                  </a:txBody>
                  <a:tcPr marT="34289" marB="34289"/>
                </a:tc>
                <a:tc>
                  <a:txBody>
                    <a:bodyPr/>
                    <a:lstStyle/>
                    <a:p>
                      <a:r>
                        <a:rPr lang="nl-NL" sz="1700" dirty="0"/>
                        <a:t>C</a:t>
                      </a:r>
                      <a:endParaRPr lang="en-US" sz="1700" dirty="0"/>
                    </a:p>
                  </a:txBody>
                  <a:tcPr marT="34289" marB="34289"/>
                </a:tc>
                <a:tc>
                  <a:txBody>
                    <a:bodyPr/>
                    <a:lstStyle/>
                    <a:p>
                      <a:r>
                        <a:rPr lang="nl-NL" sz="1700" dirty="0"/>
                        <a:t>D</a:t>
                      </a:r>
                      <a:endParaRPr lang="en-US" sz="1700" dirty="0"/>
                    </a:p>
                  </a:txBody>
                  <a:tcPr marT="34289" marB="34289"/>
                </a:tc>
                <a:tc>
                  <a:txBody>
                    <a:bodyPr/>
                    <a:lstStyle/>
                    <a:p>
                      <a:r>
                        <a:rPr lang="nl-NL" sz="1700" dirty="0"/>
                        <a:t>E</a:t>
                      </a:r>
                      <a:endParaRPr lang="en-US" sz="1700" dirty="0"/>
                    </a:p>
                  </a:txBody>
                  <a:tcPr marT="34289" marB="34289"/>
                </a:tc>
                <a:tc>
                  <a:txBody>
                    <a:bodyPr/>
                    <a:lstStyle/>
                    <a:p>
                      <a:r>
                        <a:rPr lang="nl-NL" sz="1700" dirty="0"/>
                        <a:t>F</a:t>
                      </a:r>
                      <a:endParaRPr lang="en-US" sz="1700" dirty="0"/>
                    </a:p>
                  </a:txBody>
                  <a:tcPr marT="34289" marB="34289"/>
                </a:tc>
                <a:tc>
                  <a:txBody>
                    <a:bodyPr/>
                    <a:lstStyle/>
                    <a:p>
                      <a:r>
                        <a:rPr lang="nl-NL" sz="1700" dirty="0"/>
                        <a:t>G</a:t>
                      </a:r>
                      <a:endParaRPr lang="en-US" sz="1700" dirty="0"/>
                    </a:p>
                  </a:txBody>
                  <a:tcPr marT="34289" marB="34289"/>
                </a:tc>
                <a:extLst>
                  <a:ext uri="{0D108BD9-81ED-4DB2-BD59-A6C34878D82A}">
                    <a16:rowId xmlns:a16="http://schemas.microsoft.com/office/drawing/2014/main" val="10000"/>
                  </a:ext>
                </a:extLst>
              </a:tr>
              <a:tr h="344514">
                <a:tc>
                  <a:txBody>
                    <a:bodyPr/>
                    <a:lstStyle/>
                    <a:p>
                      <a:r>
                        <a:rPr lang="en-US" sz="1700" dirty="0"/>
                        <a:t>1104534</a:t>
                      </a:r>
                    </a:p>
                  </a:txBody>
                  <a:tcPr marT="34289" marB="34289"/>
                </a:tc>
                <a:tc>
                  <a:txBody>
                    <a:bodyPr/>
                    <a:lstStyle/>
                    <a:p>
                      <a:r>
                        <a:rPr lang="nl-NL" sz="1700" dirty="0"/>
                        <a:t>ZTR</a:t>
                      </a:r>
                      <a:endParaRPr lang="en-US" sz="1700" dirty="0"/>
                    </a:p>
                  </a:txBody>
                  <a:tcPr marT="34289" marB="34289"/>
                </a:tc>
                <a:tc>
                  <a:txBody>
                    <a:bodyPr/>
                    <a:lstStyle/>
                    <a:p>
                      <a:r>
                        <a:rPr lang="nl-NL" sz="1700" dirty="0"/>
                        <a:t>0.1</a:t>
                      </a:r>
                      <a:endParaRPr lang="en-US" sz="1700" dirty="0"/>
                    </a:p>
                  </a:txBody>
                  <a:tcPr marT="34289" marB="34289"/>
                </a:tc>
                <a:tc>
                  <a:txBody>
                    <a:bodyPr/>
                    <a:lstStyle/>
                    <a:p>
                      <a:r>
                        <a:rPr lang="nl-NL" sz="1700" dirty="0"/>
                        <a:t>anijs</a:t>
                      </a:r>
                      <a:endParaRPr lang="en-US" sz="1700" dirty="0"/>
                    </a:p>
                  </a:txBody>
                  <a:tcPr marT="34289" marB="34289"/>
                </a:tc>
                <a:tc>
                  <a:txBody>
                    <a:bodyPr/>
                    <a:lstStyle/>
                    <a:p>
                      <a:r>
                        <a:rPr lang="nl-NL" sz="1700" dirty="0"/>
                        <a:t>2</a:t>
                      </a:r>
                      <a:endParaRPr lang="en-US" sz="1700" dirty="0"/>
                    </a:p>
                  </a:txBody>
                  <a:tcPr marT="34289" marB="34289"/>
                </a:tc>
                <a:tc>
                  <a:txBody>
                    <a:bodyPr/>
                    <a:lstStyle/>
                    <a:p>
                      <a:r>
                        <a:rPr lang="nl-NL" sz="1700" dirty="0"/>
                        <a:t>36</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1"/>
                  </a:ext>
                </a:extLst>
              </a:tr>
              <a:tr h="344514">
                <a:tc>
                  <a:txBody>
                    <a:bodyPr/>
                    <a:lstStyle/>
                    <a:p>
                      <a:r>
                        <a:rPr lang="en-US" sz="1700" dirty="0"/>
                        <a:t>631148</a:t>
                      </a:r>
                    </a:p>
                  </a:txBody>
                  <a:tcPr marT="34289" marB="34289"/>
                </a:tc>
                <a:tc>
                  <a:txBody>
                    <a:bodyPr/>
                    <a:lstStyle/>
                    <a:p>
                      <a:r>
                        <a:rPr lang="nl-NL" sz="1700" dirty="0"/>
                        <a:t>ESE</a:t>
                      </a:r>
                      <a:endParaRPr lang="en-US" sz="1700" dirty="0"/>
                    </a:p>
                  </a:txBody>
                  <a:tcPr marT="34289" marB="34289"/>
                </a:tc>
                <a:tc>
                  <a:txBody>
                    <a:bodyPr/>
                    <a:lstStyle/>
                    <a:p>
                      <a:r>
                        <a:rPr lang="nl-NL" sz="1700" dirty="0"/>
                        <a:t>132</a:t>
                      </a:r>
                      <a:endParaRPr lang="en-US" sz="1700" dirty="0"/>
                    </a:p>
                  </a:txBody>
                  <a:tcPr marT="34289" marB="34289"/>
                </a:tc>
                <a:tc>
                  <a:txBody>
                    <a:bodyPr/>
                    <a:lstStyle/>
                    <a:p>
                      <a:r>
                        <a:rPr lang="nl-NL" sz="1700" dirty="0"/>
                        <a:t>rivier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21</a:t>
                      </a:r>
                      <a:endParaRPr lang="en-US" sz="1700" dirty="0"/>
                    </a:p>
                  </a:txBody>
                  <a:tcPr marT="34289" marB="34289"/>
                </a:tc>
                <a:tc>
                  <a:txBody>
                    <a:bodyPr/>
                    <a:lstStyle/>
                    <a:p>
                      <a:r>
                        <a:rPr lang="nl-NL" sz="1700" dirty="0"/>
                        <a:t>S</a:t>
                      </a:r>
                      <a:endParaRPr lang="en-US" sz="1700" dirty="0"/>
                    </a:p>
                  </a:txBody>
                  <a:tcPr marT="34289" marB="34289"/>
                </a:tc>
                <a:extLst>
                  <a:ext uri="{0D108BD9-81ED-4DB2-BD59-A6C34878D82A}">
                    <a16:rowId xmlns:a16="http://schemas.microsoft.com/office/drawing/2014/main" val="10002"/>
                  </a:ext>
                </a:extLst>
              </a:tr>
              <a:tr h="325745">
                <a:tc>
                  <a:txBody>
                    <a:bodyPr/>
                    <a:lstStyle/>
                    <a:p>
                      <a:r>
                        <a:rPr lang="en-US" sz="1700" dirty="0"/>
                        <a:t>-3</a:t>
                      </a:r>
                    </a:p>
                  </a:txBody>
                  <a:tcPr marT="34289" marB="34289"/>
                </a:tc>
                <a:tc>
                  <a:txBody>
                    <a:bodyPr/>
                    <a:lstStyle/>
                    <a:p>
                      <a:r>
                        <a:rPr lang="nl-NL" sz="1700" dirty="0"/>
                        <a:t>WGN</a:t>
                      </a:r>
                      <a:endParaRPr lang="en-US" sz="1700" dirty="0"/>
                    </a:p>
                  </a:txBody>
                  <a:tcPr marT="34289" marB="34289"/>
                </a:tc>
                <a:tc>
                  <a:txBody>
                    <a:bodyPr/>
                    <a:lstStyle/>
                    <a:p>
                      <a:r>
                        <a:rPr lang="nl-NL" sz="1700" dirty="0"/>
                        <a:t>71</a:t>
                      </a:r>
                      <a:endParaRPr lang="en-US" sz="1700" dirty="0"/>
                    </a:p>
                  </a:txBody>
                  <a:tcPr marT="34289" marB="34289"/>
                </a:tc>
                <a:tc>
                  <a:txBody>
                    <a:bodyPr/>
                    <a:lstStyle/>
                    <a:p>
                      <a:r>
                        <a:rPr lang="nl-NL" sz="1700" dirty="0"/>
                        <a:t>appel</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3"/>
                  </a:ext>
                </a:extLst>
              </a:tr>
              <a:tr h="344514">
                <a:tc>
                  <a:txBody>
                    <a:bodyPr/>
                    <a:lstStyle/>
                    <a:p>
                      <a:r>
                        <a:rPr lang="en-US" sz="1700" dirty="0"/>
                        <a:t>1262300</a:t>
                      </a:r>
                    </a:p>
                  </a:txBody>
                  <a:tcPr marT="34289" marB="34289"/>
                </a:tc>
                <a:tc>
                  <a:txBody>
                    <a:bodyPr/>
                    <a:lstStyle/>
                    <a:p>
                      <a:r>
                        <a:rPr lang="nl-NL" sz="1700" dirty="0"/>
                        <a:t>ZTR</a:t>
                      </a:r>
                      <a:endParaRPr lang="en-US" sz="1700" dirty="0"/>
                    </a:p>
                  </a:txBody>
                  <a:tcPr marT="34289" marB="34289"/>
                </a:tc>
                <a:tc>
                  <a:txBody>
                    <a:bodyPr/>
                    <a:lstStyle/>
                    <a:p>
                      <a:r>
                        <a:rPr lang="nl-NL" sz="1700" dirty="0"/>
                        <a:t>56</a:t>
                      </a:r>
                      <a:endParaRPr lang="en-US" sz="1700" dirty="0"/>
                    </a:p>
                  </a:txBody>
                  <a:tcPr marT="34289" marB="34289"/>
                </a:tc>
                <a:tc>
                  <a:txBody>
                    <a:bodyPr/>
                    <a:lstStyle/>
                    <a:p>
                      <a:r>
                        <a:rPr lang="nl-NL" sz="1700" dirty="0"/>
                        <a:t>zes</a:t>
                      </a:r>
                      <a:endParaRPr lang="en-US" sz="1700" dirty="0"/>
                    </a:p>
                  </a:txBody>
                  <a:tcPr marT="34289" marB="34289"/>
                </a:tc>
                <a:tc>
                  <a:txBody>
                    <a:bodyPr/>
                    <a:lstStyle/>
                    <a:p>
                      <a:r>
                        <a:rPr lang="nl-NL" sz="1700" dirty="0"/>
                        <a:t>2</a:t>
                      </a:r>
                      <a:endParaRPr lang="en-US" sz="1700" dirty="0"/>
                    </a:p>
                  </a:txBody>
                  <a:tcPr marT="34289" marB="34289"/>
                </a:tc>
                <a:tc>
                  <a:txBody>
                    <a:bodyPr/>
                    <a:lstStyle/>
                    <a:p>
                      <a:r>
                        <a:rPr lang="nl-NL" sz="1700" dirty="0"/>
                        <a:t>41</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4"/>
                  </a:ext>
                </a:extLst>
              </a:tr>
              <a:tr h="344514">
                <a:tc>
                  <a:txBody>
                    <a:bodyPr/>
                    <a:lstStyle/>
                    <a:p>
                      <a:r>
                        <a:rPr lang="en-US" sz="1700" dirty="0"/>
                        <a:t>315529</a:t>
                      </a:r>
                    </a:p>
                  </a:txBody>
                  <a:tcPr marT="34289" marB="34289"/>
                </a:tc>
                <a:tc>
                  <a:txBody>
                    <a:bodyPr/>
                    <a:lstStyle/>
                    <a:p>
                      <a:r>
                        <a:rPr lang="nl-NL" sz="1700" dirty="0"/>
                        <a:t>HVN</a:t>
                      </a:r>
                      <a:endParaRPr lang="en-US" sz="1700" dirty="0"/>
                    </a:p>
                  </a:txBody>
                  <a:tcPr marT="34289" marB="34289"/>
                </a:tc>
                <a:tc>
                  <a:txBody>
                    <a:bodyPr/>
                    <a:lstStyle/>
                    <a:p>
                      <a:r>
                        <a:rPr lang="nl-NL" sz="1700" dirty="0"/>
                        <a:t>1290</a:t>
                      </a:r>
                      <a:endParaRPr lang="en-US" sz="1700" dirty="0"/>
                    </a:p>
                  </a:txBody>
                  <a:tcPr marT="34289" marB="34289"/>
                </a:tc>
                <a:tc>
                  <a:txBody>
                    <a:bodyPr/>
                    <a:lstStyle/>
                    <a:p>
                      <a:r>
                        <a:rPr lang="nl-NL" sz="1700" dirty="0"/>
                        <a:t>hamer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11</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5"/>
                  </a:ext>
                </a:extLst>
              </a:tr>
              <a:tr h="344514">
                <a:tc>
                  <a:txBody>
                    <a:bodyPr/>
                    <a:lstStyle/>
                    <a:p>
                      <a:r>
                        <a:rPr lang="en-US" sz="1700" dirty="0"/>
                        <a:t>788914</a:t>
                      </a:r>
                    </a:p>
                  </a:txBody>
                  <a:tcPr marT="34289" marB="34289"/>
                </a:tc>
                <a:tc>
                  <a:txBody>
                    <a:bodyPr/>
                    <a:lstStyle/>
                    <a:p>
                      <a:r>
                        <a:rPr lang="nl-NL" sz="1700" dirty="0"/>
                        <a:t>ASM</a:t>
                      </a:r>
                      <a:endParaRPr lang="en-US" sz="1700" dirty="0"/>
                    </a:p>
                  </a:txBody>
                  <a:tcPr marT="34289" marB="34289"/>
                </a:tc>
                <a:tc>
                  <a:txBody>
                    <a:bodyPr/>
                    <a:lstStyle/>
                    <a:p>
                      <a:r>
                        <a:rPr lang="nl-NL" sz="1700" dirty="0"/>
                        <a:t>676</a:t>
                      </a:r>
                      <a:endParaRPr lang="en-US" sz="1700" dirty="0"/>
                    </a:p>
                  </a:txBody>
                  <a:tcPr marT="34289" marB="34289"/>
                </a:tc>
                <a:tc>
                  <a:txBody>
                    <a:bodyPr/>
                    <a:lstStyle/>
                    <a:p>
                      <a:r>
                        <a:rPr lang="nl-NL" sz="1700" dirty="0"/>
                        <a:t>zwaluw</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26</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6"/>
                  </a:ext>
                </a:extLst>
              </a:tr>
              <a:tr h="344514">
                <a:tc>
                  <a:txBody>
                    <a:bodyPr/>
                    <a:lstStyle/>
                    <a:p>
                      <a:r>
                        <a:rPr lang="en-US" sz="1700" dirty="0"/>
                        <a:t>157762</a:t>
                      </a:r>
                    </a:p>
                  </a:txBody>
                  <a:tcPr marT="34289" marB="34289"/>
                </a:tc>
                <a:tc>
                  <a:txBody>
                    <a:bodyPr/>
                    <a:lstStyle/>
                    <a:p>
                      <a:r>
                        <a:rPr lang="nl-NL" sz="1700" dirty="0"/>
                        <a:t>HVN</a:t>
                      </a:r>
                      <a:endParaRPr lang="en-US" sz="1700" dirty="0"/>
                    </a:p>
                  </a:txBody>
                  <a:tcPr marT="34289" marB="34289"/>
                </a:tc>
                <a:tc>
                  <a:txBody>
                    <a:bodyPr/>
                    <a:lstStyle/>
                    <a:p>
                      <a:r>
                        <a:rPr lang="nl-NL" sz="1700" dirty="0"/>
                        <a:t>9482</a:t>
                      </a:r>
                      <a:endParaRPr lang="en-US" sz="1700" dirty="0"/>
                    </a:p>
                  </a:txBody>
                  <a:tcPr marT="34289" marB="34289"/>
                </a:tc>
                <a:tc>
                  <a:txBody>
                    <a:bodyPr/>
                    <a:lstStyle/>
                    <a:p>
                      <a:r>
                        <a:rPr lang="nl-NL" sz="1700" dirty="0"/>
                        <a:t>wie</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6</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7"/>
                  </a:ext>
                </a:extLst>
              </a:tr>
              <a:tr h="344514">
                <a:tc>
                  <a:txBody>
                    <a:bodyPr/>
                    <a:lstStyle/>
                    <a:p>
                      <a:r>
                        <a:rPr lang="en-US" sz="1700" dirty="0"/>
                        <a:t>946681</a:t>
                      </a:r>
                    </a:p>
                  </a:txBody>
                  <a:tcPr marT="34289" marB="34289"/>
                </a:tc>
                <a:tc>
                  <a:txBody>
                    <a:bodyPr/>
                    <a:lstStyle/>
                    <a:p>
                      <a:r>
                        <a:rPr lang="nl-NL" sz="1700" dirty="0"/>
                        <a:t>DHG</a:t>
                      </a:r>
                      <a:endParaRPr lang="en-US" sz="1700" dirty="0"/>
                    </a:p>
                  </a:txBody>
                  <a:tcPr marT="34289" marB="34289"/>
                </a:tc>
                <a:tc>
                  <a:txBody>
                    <a:bodyPr/>
                    <a:lstStyle/>
                    <a:p>
                      <a:r>
                        <a:rPr lang="nl-NL" sz="1700" dirty="0"/>
                        <a:t>42</a:t>
                      </a:r>
                      <a:endParaRPr lang="en-US" sz="1700" dirty="0"/>
                    </a:p>
                  </a:txBody>
                  <a:tcPr marT="34289" marB="34289"/>
                </a:tc>
                <a:tc>
                  <a:txBody>
                    <a:bodyPr/>
                    <a:lstStyle/>
                    <a:p>
                      <a:r>
                        <a:rPr lang="nl-NL" sz="1700" dirty="0"/>
                        <a:t>rond</a:t>
                      </a:r>
                      <a:endParaRPr lang="en-US" sz="1700" dirty="0"/>
                    </a:p>
                  </a:txBody>
                  <a:tcPr marT="34289" marB="34289"/>
                </a:tc>
                <a:tc>
                  <a:txBody>
                    <a:bodyPr/>
                    <a:lstStyle/>
                    <a:p>
                      <a:r>
                        <a:rPr lang="nl-NL" sz="1700" dirty="0"/>
                        <a:t>1</a:t>
                      </a:r>
                      <a:endParaRPr lang="en-US" sz="1700" dirty="0"/>
                    </a:p>
                  </a:txBody>
                  <a:tcPr marT="34289" marB="34289"/>
                </a:tc>
                <a:tc>
                  <a:txBody>
                    <a:bodyPr/>
                    <a:lstStyle/>
                    <a:p>
                      <a:r>
                        <a:rPr lang="nl-NL" sz="1700" dirty="0"/>
                        <a:t>31</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8"/>
                  </a:ext>
                </a:extLst>
              </a:tr>
              <a:tr h="344514">
                <a:tc>
                  <a:txBody>
                    <a:bodyPr/>
                    <a:lstStyle/>
                    <a:p>
                      <a:r>
                        <a:rPr lang="en-US" sz="1700" dirty="0"/>
                        <a:t>-31539</a:t>
                      </a:r>
                    </a:p>
                  </a:txBody>
                  <a:tcPr marT="34289" marB="34289"/>
                </a:tc>
                <a:tc>
                  <a:txBody>
                    <a:bodyPr/>
                    <a:lstStyle/>
                    <a:p>
                      <a:r>
                        <a:rPr lang="nl-NL" sz="1700" dirty="0"/>
                        <a:t>WGN</a:t>
                      </a:r>
                      <a:endParaRPr lang="en-US" sz="1700" dirty="0"/>
                    </a:p>
                  </a:txBody>
                  <a:tcPr marT="34289" marB="34289"/>
                </a:tc>
                <a:tc>
                  <a:txBody>
                    <a:bodyPr/>
                    <a:lstStyle/>
                    <a:p>
                      <a:r>
                        <a:rPr lang="nl-NL" sz="1700" dirty="0"/>
                        <a:t>2423</a:t>
                      </a:r>
                      <a:endParaRPr lang="en-US" sz="1700" dirty="0"/>
                    </a:p>
                  </a:txBody>
                  <a:tcPr marT="34289" marB="34289"/>
                </a:tc>
                <a:tc>
                  <a:txBody>
                    <a:bodyPr/>
                    <a:lstStyle/>
                    <a:p>
                      <a:r>
                        <a:rPr lang="nl-NL" sz="1700" dirty="0"/>
                        <a:t>bruin</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9"/>
                  </a:ext>
                </a:extLst>
              </a:tr>
              <a:tr h="325745">
                <a:tc>
                  <a:txBody>
                    <a:bodyPr/>
                    <a:lstStyle/>
                    <a:p>
                      <a:r>
                        <a:rPr lang="en-US" sz="1700" dirty="0"/>
                        <a:t>47338</a:t>
                      </a:r>
                    </a:p>
                  </a:txBody>
                  <a:tcPr marT="34289" marB="34289"/>
                </a:tc>
                <a:tc>
                  <a:txBody>
                    <a:bodyPr/>
                    <a:lstStyle/>
                    <a:p>
                      <a:r>
                        <a:rPr lang="nl-NL" sz="1700" dirty="0"/>
                        <a:t>HVN</a:t>
                      </a:r>
                      <a:endParaRPr lang="en-US" sz="1700" dirty="0"/>
                    </a:p>
                  </a:txBody>
                  <a:tcPr marT="34289" marB="34289"/>
                </a:tc>
                <a:tc>
                  <a:txBody>
                    <a:bodyPr/>
                    <a:lstStyle/>
                    <a:p>
                      <a:r>
                        <a:rPr lang="nl-NL" sz="1700" dirty="0"/>
                        <a:t>54</a:t>
                      </a:r>
                      <a:endParaRPr lang="en-US" sz="1700" dirty="0"/>
                    </a:p>
                  </a:txBody>
                  <a:tcPr marT="34289" marB="34289"/>
                </a:tc>
                <a:tc>
                  <a:txBody>
                    <a:bodyPr/>
                    <a:lstStyle/>
                    <a:p>
                      <a:r>
                        <a:rPr lang="nl-NL" sz="1700" dirty="0"/>
                        <a:t>hamer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16</a:t>
                      </a:r>
                      <a:endParaRPr lang="en-US" sz="1700" dirty="0"/>
                    </a:p>
                  </a:txBody>
                  <a:tcPr marT="34289" marB="34289"/>
                </a:tc>
                <a:tc>
                  <a:txBody>
                    <a:bodyPr/>
                    <a:lstStyle/>
                    <a:p>
                      <a:r>
                        <a:rPr lang="nl-NL" sz="1700" dirty="0"/>
                        <a:t>P</a:t>
                      </a:r>
                      <a:endParaRPr lang="en-US" sz="1700" dirty="0"/>
                    </a:p>
                  </a:txBody>
                  <a:tcPr marT="34289" marB="34289"/>
                </a:tc>
                <a:extLst>
                  <a:ext uri="{0D108BD9-81ED-4DB2-BD59-A6C34878D82A}">
                    <a16:rowId xmlns:a16="http://schemas.microsoft.com/office/drawing/2014/main" val="10010"/>
                  </a:ext>
                </a:extLst>
              </a:tr>
            </a:tbl>
          </a:graphicData>
        </a:graphic>
      </p:graphicFrame>
      <p:sp>
        <p:nvSpPr>
          <p:cNvPr id="3" name="Footer Placeholder 2">
            <a:extLst>
              <a:ext uri="{FF2B5EF4-FFF2-40B4-BE49-F238E27FC236}">
                <a16:creationId xmlns:a16="http://schemas.microsoft.com/office/drawing/2014/main" id="{ADC9CF07-103C-46FB-9A24-E37BB1066AA9}"/>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428410222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a:t>Scatter</a:t>
            </a:r>
            <a:r>
              <a:rPr lang="nl-NL" dirty="0"/>
              <a:t> Plot</a:t>
            </a:r>
            <a:br>
              <a:rPr lang="nl-NL" dirty="0"/>
            </a:br>
            <a:r>
              <a:rPr lang="nl-NL" dirty="0" err="1"/>
              <a:t>Attribute</a:t>
            </a:r>
            <a:r>
              <a:rPr lang="nl-NL" dirty="0"/>
              <a:t> F (Y-</a:t>
            </a:r>
            <a:r>
              <a:rPr lang="nl-NL" dirty="0" err="1"/>
              <a:t>axis</a:t>
            </a:r>
            <a:r>
              <a:rPr lang="nl-NL" dirty="0"/>
              <a:t>)</a:t>
            </a:r>
            <a:r>
              <a:rPr lang="nl-NL" dirty="0" err="1"/>
              <a:t>vs</a:t>
            </a:r>
            <a:r>
              <a:rPr lang="nl-NL" dirty="0"/>
              <a:t> </a:t>
            </a:r>
            <a:r>
              <a:rPr lang="nl-NL" dirty="0" err="1"/>
              <a:t>Attribute</a:t>
            </a:r>
            <a:r>
              <a:rPr lang="nl-NL" dirty="0"/>
              <a:t> A</a:t>
            </a:r>
            <a:endParaRPr lang="en-US" dirty="0"/>
          </a:p>
        </p:txBody>
      </p:sp>
      <p:sp>
        <p:nvSpPr>
          <p:cNvPr id="5" name="Content Placeholder 4">
            <a:extLst>
              <a:ext uri="{FF2B5EF4-FFF2-40B4-BE49-F238E27FC236}">
                <a16:creationId xmlns:a16="http://schemas.microsoft.com/office/drawing/2014/main" id="{8032ECA5-BCE4-4316-B2F4-5D6D7DC76480}"/>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27</a:t>
            </a:fld>
            <a:endParaRPr lang="en-US"/>
          </a:p>
        </p:txBody>
      </p:sp>
      <p:graphicFrame>
        <p:nvGraphicFramePr>
          <p:cNvPr id="4" name="Chart 3"/>
          <p:cNvGraphicFramePr/>
          <p:nvPr>
            <p:extLst/>
          </p:nvPr>
        </p:nvGraphicFramePr>
        <p:xfrm>
          <a:off x="225022" y="1277878"/>
          <a:ext cx="7016521" cy="3701447"/>
        </p:xfrm>
        <a:graphic>
          <a:graphicData uri="http://schemas.openxmlformats.org/drawingml/2006/chart">
            <c:chart xmlns:c="http://schemas.openxmlformats.org/drawingml/2006/chart" xmlns:r="http://schemas.openxmlformats.org/officeDocument/2006/relationships" r:id="rId2"/>
          </a:graphicData>
        </a:graphic>
      </p:graphicFrame>
      <p:sp>
        <p:nvSpPr>
          <p:cNvPr id="6" name="Footer Placeholder 5">
            <a:extLst>
              <a:ext uri="{FF2B5EF4-FFF2-40B4-BE49-F238E27FC236}">
                <a16:creationId xmlns:a16="http://schemas.microsoft.com/office/drawing/2014/main" id="{88DB1F2C-D738-4E73-8B9D-2D313A227E14}"/>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2318762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nl-NL" dirty="0" err="1"/>
              <a:t>Scatter</a:t>
            </a:r>
            <a:r>
              <a:rPr lang="nl-NL" dirty="0"/>
              <a:t> Plot</a:t>
            </a:r>
            <a:br>
              <a:rPr lang="nl-NL" dirty="0"/>
            </a:br>
            <a:r>
              <a:rPr lang="nl-NL" dirty="0" err="1"/>
              <a:t>Attribute</a:t>
            </a:r>
            <a:r>
              <a:rPr lang="nl-NL" dirty="0"/>
              <a:t> F (Y-</a:t>
            </a:r>
            <a:r>
              <a:rPr lang="nl-NL" dirty="0" err="1"/>
              <a:t>axis</a:t>
            </a:r>
            <a:r>
              <a:rPr lang="nl-NL" dirty="0"/>
              <a:t>)</a:t>
            </a:r>
            <a:r>
              <a:rPr lang="nl-NL" dirty="0" err="1"/>
              <a:t>vs</a:t>
            </a:r>
            <a:r>
              <a:rPr lang="nl-NL" dirty="0"/>
              <a:t> </a:t>
            </a:r>
            <a:r>
              <a:rPr lang="nl-NL" dirty="0" err="1"/>
              <a:t>Attribute</a:t>
            </a:r>
            <a:r>
              <a:rPr lang="nl-NL" dirty="0"/>
              <a:t> A</a:t>
            </a:r>
            <a:endParaRPr lang="en-US" dirty="0"/>
          </a:p>
        </p:txBody>
      </p:sp>
      <p:sp>
        <p:nvSpPr>
          <p:cNvPr id="6" name="Content Placeholder 5">
            <a:extLst>
              <a:ext uri="{FF2B5EF4-FFF2-40B4-BE49-F238E27FC236}">
                <a16:creationId xmlns:a16="http://schemas.microsoft.com/office/drawing/2014/main" id="{9E3B79FF-81B4-46F1-B313-49E1B3452F9F}"/>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28</a:t>
            </a:fld>
            <a:endParaRPr lang="en-US"/>
          </a:p>
        </p:txBody>
      </p:sp>
      <p:graphicFrame>
        <p:nvGraphicFramePr>
          <p:cNvPr id="4" name="Chart 3"/>
          <p:cNvGraphicFramePr/>
          <p:nvPr>
            <p:extLst/>
          </p:nvPr>
        </p:nvGraphicFramePr>
        <p:xfrm>
          <a:off x="655317" y="1245732"/>
          <a:ext cx="6979333" cy="3685374"/>
        </p:xfrm>
        <a:graphic>
          <a:graphicData uri="http://schemas.openxmlformats.org/drawingml/2006/chart">
            <c:chart xmlns:c="http://schemas.openxmlformats.org/drawingml/2006/chart" xmlns:r="http://schemas.openxmlformats.org/officeDocument/2006/relationships" r:id="rId2"/>
          </a:graphicData>
        </a:graphic>
      </p:graphicFrame>
      <p:sp>
        <p:nvSpPr>
          <p:cNvPr id="5" name="Footer Placeholder 4">
            <a:extLst>
              <a:ext uri="{FF2B5EF4-FFF2-40B4-BE49-F238E27FC236}">
                <a16:creationId xmlns:a16="http://schemas.microsoft.com/office/drawing/2014/main" id="{33223F88-01F9-4426-B1AC-F570787F8BD7}"/>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7087897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Data Discovery – </a:t>
            </a:r>
            <a:r>
              <a:rPr lang="nl-NL" dirty="0" err="1"/>
              <a:t>Attributes</a:t>
            </a:r>
            <a:r>
              <a:rPr lang="nl-NL" dirty="0"/>
              <a:t> </a:t>
            </a:r>
            <a:r>
              <a:rPr lang="nl-NL" dirty="0" err="1"/>
              <a:t>identified</a:t>
            </a:r>
            <a:endParaRPr lang="en-US" dirty="0"/>
          </a:p>
        </p:txBody>
      </p:sp>
      <p:sp>
        <p:nvSpPr>
          <p:cNvPr id="4" name="Content Placeholder 3">
            <a:extLst>
              <a:ext uri="{FF2B5EF4-FFF2-40B4-BE49-F238E27FC236}">
                <a16:creationId xmlns:a16="http://schemas.microsoft.com/office/drawing/2014/main" id="{E3D69AA1-69D7-41DD-B3A1-C320105F921C}"/>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29</a:t>
            </a:fld>
            <a:endParaRPr lang="en-US"/>
          </a:p>
        </p:txBody>
      </p:sp>
      <p:graphicFrame>
        <p:nvGraphicFramePr>
          <p:cNvPr id="6" name="Table 5"/>
          <p:cNvGraphicFramePr>
            <a:graphicFrameLocks noGrp="1"/>
          </p:cNvGraphicFramePr>
          <p:nvPr>
            <p:extLst/>
          </p:nvPr>
        </p:nvGraphicFramePr>
        <p:xfrm>
          <a:off x="587772" y="1101075"/>
          <a:ext cx="7287973" cy="3863318"/>
        </p:xfrm>
        <a:graphic>
          <a:graphicData uri="http://schemas.openxmlformats.org/drawingml/2006/table">
            <a:tbl>
              <a:tblPr firstRow="1" bandRow="1">
                <a:tableStyleId>{5C22544A-7EE6-4342-B048-85BDC9FD1C3A}</a:tableStyleId>
              </a:tblPr>
              <a:tblGrid>
                <a:gridCol w="1184886">
                  <a:extLst>
                    <a:ext uri="{9D8B030D-6E8A-4147-A177-3AD203B41FA5}">
                      <a16:colId xmlns:a16="http://schemas.microsoft.com/office/drawing/2014/main" val="20000"/>
                    </a:ext>
                  </a:extLst>
                </a:gridCol>
                <a:gridCol w="850469">
                  <a:extLst>
                    <a:ext uri="{9D8B030D-6E8A-4147-A177-3AD203B41FA5}">
                      <a16:colId xmlns:a16="http://schemas.microsoft.com/office/drawing/2014/main" val="20001"/>
                    </a:ext>
                  </a:extLst>
                </a:gridCol>
                <a:gridCol w="829218">
                  <a:extLst>
                    <a:ext uri="{9D8B030D-6E8A-4147-A177-3AD203B41FA5}">
                      <a16:colId xmlns:a16="http://schemas.microsoft.com/office/drawing/2014/main" val="20002"/>
                    </a:ext>
                  </a:extLst>
                </a:gridCol>
                <a:gridCol w="1130752">
                  <a:extLst>
                    <a:ext uri="{9D8B030D-6E8A-4147-A177-3AD203B41FA5}">
                      <a16:colId xmlns:a16="http://schemas.microsoft.com/office/drawing/2014/main" val="20003"/>
                    </a:ext>
                  </a:extLst>
                </a:gridCol>
                <a:gridCol w="979986">
                  <a:extLst>
                    <a:ext uri="{9D8B030D-6E8A-4147-A177-3AD203B41FA5}">
                      <a16:colId xmlns:a16="http://schemas.microsoft.com/office/drawing/2014/main" val="20004"/>
                    </a:ext>
                  </a:extLst>
                </a:gridCol>
                <a:gridCol w="678451">
                  <a:extLst>
                    <a:ext uri="{9D8B030D-6E8A-4147-A177-3AD203B41FA5}">
                      <a16:colId xmlns:a16="http://schemas.microsoft.com/office/drawing/2014/main" val="20005"/>
                    </a:ext>
                  </a:extLst>
                </a:gridCol>
                <a:gridCol w="1634211">
                  <a:extLst>
                    <a:ext uri="{9D8B030D-6E8A-4147-A177-3AD203B41FA5}">
                      <a16:colId xmlns:a16="http://schemas.microsoft.com/office/drawing/2014/main" val="20006"/>
                    </a:ext>
                  </a:extLst>
                </a:gridCol>
              </a:tblGrid>
              <a:tr h="582912">
                <a:tc>
                  <a:txBody>
                    <a:bodyPr/>
                    <a:lstStyle/>
                    <a:p>
                      <a:r>
                        <a:rPr lang="nl-NL" sz="1700" dirty="0"/>
                        <a:t>Time of </a:t>
                      </a:r>
                      <a:r>
                        <a:rPr lang="nl-NL" sz="1700" dirty="0" err="1"/>
                        <a:t>Birth</a:t>
                      </a:r>
                      <a:endParaRPr lang="en-US" sz="1700" dirty="0"/>
                    </a:p>
                  </a:txBody>
                  <a:tcPr marT="34289" marB="34289"/>
                </a:tc>
                <a:tc>
                  <a:txBody>
                    <a:bodyPr/>
                    <a:lstStyle/>
                    <a:p>
                      <a:r>
                        <a:rPr lang="nl-NL" sz="1700" dirty="0"/>
                        <a:t>City</a:t>
                      </a:r>
                      <a:endParaRPr lang="en-US" sz="1700" dirty="0"/>
                    </a:p>
                  </a:txBody>
                  <a:tcPr marT="34289" marB="34289"/>
                </a:tc>
                <a:tc>
                  <a:txBody>
                    <a:bodyPr/>
                    <a:lstStyle/>
                    <a:p>
                      <a:r>
                        <a:rPr lang="en-US" sz="1700" dirty="0"/>
                        <a:t>?</a:t>
                      </a:r>
                    </a:p>
                  </a:txBody>
                  <a:tcPr marT="34289" marB="34289"/>
                </a:tc>
                <a:tc>
                  <a:txBody>
                    <a:bodyPr/>
                    <a:lstStyle/>
                    <a:p>
                      <a:r>
                        <a:rPr lang="nl-NL" sz="1700" dirty="0"/>
                        <a:t>?</a:t>
                      </a:r>
                      <a:endParaRPr lang="en-US" sz="1700" dirty="0"/>
                    </a:p>
                  </a:txBody>
                  <a:tcPr marT="34289" marB="34289"/>
                </a:tc>
                <a:tc>
                  <a:txBody>
                    <a:bodyPr/>
                    <a:lstStyle/>
                    <a:p>
                      <a:r>
                        <a:rPr lang="nl-NL" sz="1700" dirty="0"/>
                        <a:t>#</a:t>
                      </a:r>
                      <a:r>
                        <a:rPr lang="nl-NL" sz="1700" dirty="0" err="1"/>
                        <a:t>Kids</a:t>
                      </a:r>
                      <a:endParaRPr lang="en-US" sz="1700" dirty="0"/>
                    </a:p>
                  </a:txBody>
                  <a:tcPr marT="34289" marB="34289"/>
                </a:tc>
                <a:tc>
                  <a:txBody>
                    <a:bodyPr/>
                    <a:lstStyle/>
                    <a:p>
                      <a:r>
                        <a:rPr lang="nl-NL" sz="1700" dirty="0"/>
                        <a:t>Age</a:t>
                      </a:r>
                      <a:endParaRPr lang="en-US" sz="1700" dirty="0"/>
                    </a:p>
                  </a:txBody>
                  <a:tcPr marT="34289" marB="34289"/>
                </a:tc>
                <a:tc>
                  <a:txBody>
                    <a:bodyPr/>
                    <a:lstStyle/>
                    <a:p>
                      <a:r>
                        <a:rPr lang="nl-NL" sz="1700" dirty="0"/>
                        <a:t>Level of </a:t>
                      </a:r>
                      <a:r>
                        <a:rPr lang="nl-NL" sz="1700" dirty="0" err="1"/>
                        <a:t>Education</a:t>
                      </a:r>
                      <a:endParaRPr lang="en-US" sz="1700" dirty="0"/>
                    </a:p>
                  </a:txBody>
                  <a:tcPr marT="34289" marB="34289"/>
                </a:tc>
                <a:extLst>
                  <a:ext uri="{0D108BD9-81ED-4DB2-BD59-A6C34878D82A}">
                    <a16:rowId xmlns:a16="http://schemas.microsoft.com/office/drawing/2014/main" val="10000"/>
                  </a:ext>
                </a:extLst>
              </a:tr>
              <a:tr h="325745">
                <a:tc>
                  <a:txBody>
                    <a:bodyPr/>
                    <a:lstStyle/>
                    <a:p>
                      <a:r>
                        <a:rPr lang="en-US" sz="1700" dirty="0"/>
                        <a:t>1104534</a:t>
                      </a:r>
                    </a:p>
                  </a:txBody>
                  <a:tcPr marT="34289" marB="34289"/>
                </a:tc>
                <a:tc>
                  <a:txBody>
                    <a:bodyPr/>
                    <a:lstStyle/>
                    <a:p>
                      <a:r>
                        <a:rPr lang="nl-NL" sz="1700" dirty="0"/>
                        <a:t>ZTR</a:t>
                      </a:r>
                      <a:endParaRPr lang="en-US" sz="1700" dirty="0"/>
                    </a:p>
                  </a:txBody>
                  <a:tcPr marT="34289" marB="34289"/>
                </a:tc>
                <a:tc>
                  <a:txBody>
                    <a:bodyPr/>
                    <a:lstStyle/>
                    <a:p>
                      <a:r>
                        <a:rPr lang="nl-NL" sz="1700" dirty="0"/>
                        <a:t>0.1</a:t>
                      </a:r>
                      <a:endParaRPr lang="en-US" sz="1700" dirty="0"/>
                    </a:p>
                  </a:txBody>
                  <a:tcPr marT="34289" marB="34289"/>
                </a:tc>
                <a:tc>
                  <a:txBody>
                    <a:bodyPr/>
                    <a:lstStyle/>
                    <a:p>
                      <a:r>
                        <a:rPr lang="nl-NL" sz="1700" dirty="0"/>
                        <a:t>anijs</a:t>
                      </a:r>
                      <a:endParaRPr lang="en-US" sz="1700" dirty="0"/>
                    </a:p>
                  </a:txBody>
                  <a:tcPr marT="34289" marB="34289"/>
                </a:tc>
                <a:tc>
                  <a:txBody>
                    <a:bodyPr/>
                    <a:lstStyle/>
                    <a:p>
                      <a:r>
                        <a:rPr lang="nl-NL" sz="1700" dirty="0"/>
                        <a:t>2</a:t>
                      </a:r>
                      <a:endParaRPr lang="en-US" sz="1700" dirty="0"/>
                    </a:p>
                  </a:txBody>
                  <a:tcPr marT="34289" marB="34289"/>
                </a:tc>
                <a:tc>
                  <a:txBody>
                    <a:bodyPr/>
                    <a:lstStyle/>
                    <a:p>
                      <a:r>
                        <a:rPr lang="nl-NL" sz="1700" dirty="0"/>
                        <a:t>36</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1"/>
                  </a:ext>
                </a:extLst>
              </a:tr>
              <a:tr h="325745">
                <a:tc>
                  <a:txBody>
                    <a:bodyPr/>
                    <a:lstStyle/>
                    <a:p>
                      <a:r>
                        <a:rPr lang="en-US" sz="1700" dirty="0"/>
                        <a:t>631148</a:t>
                      </a:r>
                    </a:p>
                  </a:txBody>
                  <a:tcPr marT="34289" marB="34289"/>
                </a:tc>
                <a:tc>
                  <a:txBody>
                    <a:bodyPr/>
                    <a:lstStyle/>
                    <a:p>
                      <a:r>
                        <a:rPr lang="nl-NL" sz="1700" dirty="0"/>
                        <a:t>ESE</a:t>
                      </a:r>
                      <a:endParaRPr lang="en-US" sz="1700" dirty="0"/>
                    </a:p>
                  </a:txBody>
                  <a:tcPr marT="34289" marB="34289"/>
                </a:tc>
                <a:tc>
                  <a:txBody>
                    <a:bodyPr/>
                    <a:lstStyle/>
                    <a:p>
                      <a:r>
                        <a:rPr lang="nl-NL" sz="1700" dirty="0"/>
                        <a:t>132</a:t>
                      </a:r>
                      <a:endParaRPr lang="en-US" sz="1700" dirty="0"/>
                    </a:p>
                  </a:txBody>
                  <a:tcPr marT="34289" marB="34289"/>
                </a:tc>
                <a:tc>
                  <a:txBody>
                    <a:bodyPr/>
                    <a:lstStyle/>
                    <a:p>
                      <a:r>
                        <a:rPr lang="nl-NL" sz="1700" dirty="0"/>
                        <a:t>rivier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21</a:t>
                      </a:r>
                      <a:endParaRPr lang="en-US" sz="1700" dirty="0"/>
                    </a:p>
                  </a:txBody>
                  <a:tcPr marT="34289" marB="34289"/>
                </a:tc>
                <a:tc>
                  <a:txBody>
                    <a:bodyPr/>
                    <a:lstStyle/>
                    <a:p>
                      <a:r>
                        <a:rPr lang="nl-NL" sz="1700" dirty="0"/>
                        <a:t>S</a:t>
                      </a:r>
                      <a:endParaRPr lang="en-US" sz="1700" dirty="0"/>
                    </a:p>
                  </a:txBody>
                  <a:tcPr marT="34289" marB="34289"/>
                </a:tc>
                <a:extLst>
                  <a:ext uri="{0D108BD9-81ED-4DB2-BD59-A6C34878D82A}">
                    <a16:rowId xmlns:a16="http://schemas.microsoft.com/office/drawing/2014/main" val="10002"/>
                  </a:ext>
                </a:extLst>
              </a:tr>
              <a:tr h="325745">
                <a:tc>
                  <a:txBody>
                    <a:bodyPr/>
                    <a:lstStyle/>
                    <a:p>
                      <a:r>
                        <a:rPr lang="en-US" sz="1700" dirty="0"/>
                        <a:t>-3</a:t>
                      </a:r>
                    </a:p>
                  </a:txBody>
                  <a:tcPr marT="34289" marB="34289"/>
                </a:tc>
                <a:tc>
                  <a:txBody>
                    <a:bodyPr/>
                    <a:lstStyle/>
                    <a:p>
                      <a:r>
                        <a:rPr lang="nl-NL" sz="1700" dirty="0"/>
                        <a:t>WGN</a:t>
                      </a:r>
                      <a:endParaRPr lang="en-US" sz="1700" dirty="0"/>
                    </a:p>
                  </a:txBody>
                  <a:tcPr marT="34289" marB="34289"/>
                </a:tc>
                <a:tc>
                  <a:txBody>
                    <a:bodyPr/>
                    <a:lstStyle/>
                    <a:p>
                      <a:r>
                        <a:rPr lang="nl-NL" sz="1700" dirty="0"/>
                        <a:t>71</a:t>
                      </a:r>
                      <a:endParaRPr lang="en-US" sz="1700" dirty="0"/>
                    </a:p>
                  </a:txBody>
                  <a:tcPr marT="34289" marB="34289"/>
                </a:tc>
                <a:tc>
                  <a:txBody>
                    <a:bodyPr/>
                    <a:lstStyle/>
                    <a:p>
                      <a:r>
                        <a:rPr lang="nl-NL" sz="1700" dirty="0"/>
                        <a:t>appel</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3"/>
                  </a:ext>
                </a:extLst>
              </a:tr>
              <a:tr h="325745">
                <a:tc>
                  <a:txBody>
                    <a:bodyPr/>
                    <a:lstStyle/>
                    <a:p>
                      <a:r>
                        <a:rPr lang="en-US" sz="1700" dirty="0"/>
                        <a:t>1262300</a:t>
                      </a:r>
                    </a:p>
                  </a:txBody>
                  <a:tcPr marT="34289" marB="34289"/>
                </a:tc>
                <a:tc>
                  <a:txBody>
                    <a:bodyPr/>
                    <a:lstStyle/>
                    <a:p>
                      <a:r>
                        <a:rPr lang="nl-NL" sz="1700" dirty="0"/>
                        <a:t>ZTR</a:t>
                      </a:r>
                      <a:endParaRPr lang="en-US" sz="1700" dirty="0"/>
                    </a:p>
                  </a:txBody>
                  <a:tcPr marT="34289" marB="34289"/>
                </a:tc>
                <a:tc>
                  <a:txBody>
                    <a:bodyPr/>
                    <a:lstStyle/>
                    <a:p>
                      <a:r>
                        <a:rPr lang="nl-NL" sz="1700" dirty="0"/>
                        <a:t>56</a:t>
                      </a:r>
                      <a:endParaRPr lang="en-US" sz="1700" dirty="0"/>
                    </a:p>
                  </a:txBody>
                  <a:tcPr marT="34289" marB="34289"/>
                </a:tc>
                <a:tc>
                  <a:txBody>
                    <a:bodyPr/>
                    <a:lstStyle/>
                    <a:p>
                      <a:r>
                        <a:rPr lang="nl-NL" sz="1700" dirty="0"/>
                        <a:t>zes</a:t>
                      </a:r>
                      <a:endParaRPr lang="en-US" sz="1700" dirty="0"/>
                    </a:p>
                  </a:txBody>
                  <a:tcPr marT="34289" marB="34289"/>
                </a:tc>
                <a:tc>
                  <a:txBody>
                    <a:bodyPr/>
                    <a:lstStyle/>
                    <a:p>
                      <a:r>
                        <a:rPr lang="nl-NL" sz="1700" dirty="0"/>
                        <a:t>2</a:t>
                      </a:r>
                      <a:endParaRPr lang="en-US" sz="1700" dirty="0"/>
                    </a:p>
                  </a:txBody>
                  <a:tcPr marT="34289" marB="34289"/>
                </a:tc>
                <a:tc>
                  <a:txBody>
                    <a:bodyPr/>
                    <a:lstStyle/>
                    <a:p>
                      <a:r>
                        <a:rPr lang="nl-NL" sz="1700" dirty="0"/>
                        <a:t>41</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4"/>
                  </a:ext>
                </a:extLst>
              </a:tr>
              <a:tr h="325745">
                <a:tc>
                  <a:txBody>
                    <a:bodyPr/>
                    <a:lstStyle/>
                    <a:p>
                      <a:r>
                        <a:rPr lang="en-US" sz="1700" dirty="0"/>
                        <a:t>315529</a:t>
                      </a:r>
                    </a:p>
                  </a:txBody>
                  <a:tcPr marT="34289" marB="34289"/>
                </a:tc>
                <a:tc>
                  <a:txBody>
                    <a:bodyPr/>
                    <a:lstStyle/>
                    <a:p>
                      <a:r>
                        <a:rPr lang="nl-NL" sz="1700" dirty="0"/>
                        <a:t>HVN</a:t>
                      </a:r>
                      <a:endParaRPr lang="en-US" sz="1700" dirty="0"/>
                    </a:p>
                  </a:txBody>
                  <a:tcPr marT="34289" marB="34289"/>
                </a:tc>
                <a:tc>
                  <a:txBody>
                    <a:bodyPr/>
                    <a:lstStyle/>
                    <a:p>
                      <a:r>
                        <a:rPr lang="nl-NL" sz="1700" dirty="0"/>
                        <a:t>1290</a:t>
                      </a:r>
                      <a:endParaRPr lang="en-US" sz="1700" dirty="0"/>
                    </a:p>
                  </a:txBody>
                  <a:tcPr marT="34289" marB="34289"/>
                </a:tc>
                <a:tc>
                  <a:txBody>
                    <a:bodyPr/>
                    <a:lstStyle/>
                    <a:p>
                      <a:r>
                        <a:rPr lang="nl-NL" sz="1700" dirty="0"/>
                        <a:t>hamer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11</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5"/>
                  </a:ext>
                </a:extLst>
              </a:tr>
              <a:tr h="325745">
                <a:tc>
                  <a:txBody>
                    <a:bodyPr/>
                    <a:lstStyle/>
                    <a:p>
                      <a:r>
                        <a:rPr lang="en-US" sz="1700" dirty="0"/>
                        <a:t>788914</a:t>
                      </a:r>
                    </a:p>
                  </a:txBody>
                  <a:tcPr marT="34289" marB="34289"/>
                </a:tc>
                <a:tc>
                  <a:txBody>
                    <a:bodyPr/>
                    <a:lstStyle/>
                    <a:p>
                      <a:r>
                        <a:rPr lang="nl-NL" sz="1700" dirty="0"/>
                        <a:t>ASM</a:t>
                      </a:r>
                      <a:endParaRPr lang="en-US" sz="1700" dirty="0"/>
                    </a:p>
                  </a:txBody>
                  <a:tcPr marT="34289" marB="34289"/>
                </a:tc>
                <a:tc>
                  <a:txBody>
                    <a:bodyPr/>
                    <a:lstStyle/>
                    <a:p>
                      <a:r>
                        <a:rPr lang="nl-NL" sz="1700" dirty="0"/>
                        <a:t>676</a:t>
                      </a:r>
                      <a:endParaRPr lang="en-US" sz="1700" dirty="0"/>
                    </a:p>
                  </a:txBody>
                  <a:tcPr marT="34289" marB="34289"/>
                </a:tc>
                <a:tc>
                  <a:txBody>
                    <a:bodyPr/>
                    <a:lstStyle/>
                    <a:p>
                      <a:r>
                        <a:rPr lang="nl-NL" sz="1700" dirty="0"/>
                        <a:t>zwaluw</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26</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6"/>
                  </a:ext>
                </a:extLst>
              </a:tr>
              <a:tr h="325745">
                <a:tc>
                  <a:txBody>
                    <a:bodyPr/>
                    <a:lstStyle/>
                    <a:p>
                      <a:r>
                        <a:rPr lang="en-US" sz="1700" dirty="0"/>
                        <a:t>157762</a:t>
                      </a:r>
                    </a:p>
                  </a:txBody>
                  <a:tcPr marT="34289" marB="34289"/>
                </a:tc>
                <a:tc>
                  <a:txBody>
                    <a:bodyPr/>
                    <a:lstStyle/>
                    <a:p>
                      <a:r>
                        <a:rPr lang="nl-NL" sz="1700" dirty="0"/>
                        <a:t>HVN</a:t>
                      </a:r>
                      <a:endParaRPr lang="en-US" sz="1700" dirty="0"/>
                    </a:p>
                  </a:txBody>
                  <a:tcPr marT="34289" marB="34289"/>
                </a:tc>
                <a:tc>
                  <a:txBody>
                    <a:bodyPr/>
                    <a:lstStyle/>
                    <a:p>
                      <a:r>
                        <a:rPr lang="nl-NL" sz="1700" dirty="0"/>
                        <a:t>9482</a:t>
                      </a:r>
                      <a:endParaRPr lang="en-US" sz="1700" dirty="0"/>
                    </a:p>
                  </a:txBody>
                  <a:tcPr marT="34289" marB="34289"/>
                </a:tc>
                <a:tc>
                  <a:txBody>
                    <a:bodyPr/>
                    <a:lstStyle/>
                    <a:p>
                      <a:r>
                        <a:rPr lang="nl-NL" sz="1700" dirty="0"/>
                        <a:t>wie</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6</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7"/>
                  </a:ext>
                </a:extLst>
              </a:tr>
              <a:tr h="325745">
                <a:tc>
                  <a:txBody>
                    <a:bodyPr/>
                    <a:lstStyle/>
                    <a:p>
                      <a:r>
                        <a:rPr lang="en-US" sz="1700" dirty="0"/>
                        <a:t>946681</a:t>
                      </a:r>
                    </a:p>
                  </a:txBody>
                  <a:tcPr marT="34289" marB="34289"/>
                </a:tc>
                <a:tc>
                  <a:txBody>
                    <a:bodyPr/>
                    <a:lstStyle/>
                    <a:p>
                      <a:r>
                        <a:rPr lang="nl-NL" sz="1700" dirty="0"/>
                        <a:t>DHG</a:t>
                      </a:r>
                      <a:endParaRPr lang="en-US" sz="1700" dirty="0"/>
                    </a:p>
                  </a:txBody>
                  <a:tcPr marT="34289" marB="34289"/>
                </a:tc>
                <a:tc>
                  <a:txBody>
                    <a:bodyPr/>
                    <a:lstStyle/>
                    <a:p>
                      <a:r>
                        <a:rPr lang="nl-NL" sz="1700" dirty="0"/>
                        <a:t>42</a:t>
                      </a:r>
                      <a:endParaRPr lang="en-US" sz="1700" dirty="0"/>
                    </a:p>
                  </a:txBody>
                  <a:tcPr marT="34289" marB="34289"/>
                </a:tc>
                <a:tc>
                  <a:txBody>
                    <a:bodyPr/>
                    <a:lstStyle/>
                    <a:p>
                      <a:r>
                        <a:rPr lang="nl-NL" sz="1700" dirty="0"/>
                        <a:t>rond</a:t>
                      </a:r>
                      <a:endParaRPr lang="en-US" sz="1700" dirty="0"/>
                    </a:p>
                  </a:txBody>
                  <a:tcPr marT="34289" marB="34289"/>
                </a:tc>
                <a:tc>
                  <a:txBody>
                    <a:bodyPr/>
                    <a:lstStyle/>
                    <a:p>
                      <a:r>
                        <a:rPr lang="nl-NL" sz="1700" dirty="0"/>
                        <a:t>1</a:t>
                      </a:r>
                      <a:endParaRPr lang="en-US" sz="1700" dirty="0"/>
                    </a:p>
                  </a:txBody>
                  <a:tcPr marT="34289" marB="34289"/>
                </a:tc>
                <a:tc>
                  <a:txBody>
                    <a:bodyPr/>
                    <a:lstStyle/>
                    <a:p>
                      <a:r>
                        <a:rPr lang="nl-NL" sz="1700" dirty="0"/>
                        <a:t>31</a:t>
                      </a:r>
                      <a:endParaRPr lang="en-US" sz="1700" dirty="0"/>
                    </a:p>
                  </a:txBody>
                  <a:tcPr marT="34289" marB="34289"/>
                </a:tc>
                <a:tc>
                  <a:txBody>
                    <a:bodyPr/>
                    <a:lstStyle/>
                    <a:p>
                      <a:r>
                        <a:rPr lang="nl-NL" sz="1700" dirty="0"/>
                        <a:t>T</a:t>
                      </a:r>
                      <a:endParaRPr lang="en-US" sz="1700" dirty="0"/>
                    </a:p>
                  </a:txBody>
                  <a:tcPr marT="34289" marB="34289"/>
                </a:tc>
                <a:extLst>
                  <a:ext uri="{0D108BD9-81ED-4DB2-BD59-A6C34878D82A}">
                    <a16:rowId xmlns:a16="http://schemas.microsoft.com/office/drawing/2014/main" val="10008"/>
                  </a:ext>
                </a:extLst>
              </a:tr>
              <a:tr h="325745">
                <a:tc>
                  <a:txBody>
                    <a:bodyPr/>
                    <a:lstStyle/>
                    <a:p>
                      <a:r>
                        <a:rPr lang="en-US" sz="1700" dirty="0"/>
                        <a:t>-31539</a:t>
                      </a:r>
                    </a:p>
                  </a:txBody>
                  <a:tcPr marT="34289" marB="34289"/>
                </a:tc>
                <a:tc>
                  <a:txBody>
                    <a:bodyPr/>
                    <a:lstStyle/>
                    <a:p>
                      <a:r>
                        <a:rPr lang="nl-NL" sz="1700" dirty="0"/>
                        <a:t>WGN</a:t>
                      </a:r>
                      <a:endParaRPr lang="en-US" sz="1700" dirty="0"/>
                    </a:p>
                  </a:txBody>
                  <a:tcPr marT="34289" marB="34289"/>
                </a:tc>
                <a:tc>
                  <a:txBody>
                    <a:bodyPr/>
                    <a:lstStyle/>
                    <a:p>
                      <a:r>
                        <a:rPr lang="nl-NL" sz="1700" dirty="0"/>
                        <a:t>2423</a:t>
                      </a:r>
                      <a:endParaRPr lang="en-US" sz="1700" dirty="0"/>
                    </a:p>
                  </a:txBody>
                  <a:tcPr marT="34289" marB="34289"/>
                </a:tc>
                <a:tc>
                  <a:txBody>
                    <a:bodyPr/>
                    <a:lstStyle/>
                    <a:p>
                      <a:r>
                        <a:rPr lang="nl-NL" sz="1700" dirty="0"/>
                        <a:t>bruin</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a:t>
                      </a:r>
                      <a:endParaRPr lang="en-US" sz="1700" dirty="0"/>
                    </a:p>
                  </a:txBody>
                  <a:tcPr marT="34289" marB="34289"/>
                </a:tc>
                <a:extLst>
                  <a:ext uri="{0D108BD9-81ED-4DB2-BD59-A6C34878D82A}">
                    <a16:rowId xmlns:a16="http://schemas.microsoft.com/office/drawing/2014/main" val="10009"/>
                  </a:ext>
                </a:extLst>
              </a:tr>
              <a:tr h="325745">
                <a:tc>
                  <a:txBody>
                    <a:bodyPr/>
                    <a:lstStyle/>
                    <a:p>
                      <a:r>
                        <a:rPr lang="en-US" sz="1700" dirty="0"/>
                        <a:t>47338</a:t>
                      </a:r>
                    </a:p>
                  </a:txBody>
                  <a:tcPr marT="34289" marB="34289"/>
                </a:tc>
                <a:tc>
                  <a:txBody>
                    <a:bodyPr/>
                    <a:lstStyle/>
                    <a:p>
                      <a:r>
                        <a:rPr lang="nl-NL" sz="1700" dirty="0"/>
                        <a:t>HVN</a:t>
                      </a:r>
                      <a:endParaRPr lang="en-US" sz="1700" dirty="0"/>
                    </a:p>
                  </a:txBody>
                  <a:tcPr marT="34289" marB="34289"/>
                </a:tc>
                <a:tc>
                  <a:txBody>
                    <a:bodyPr/>
                    <a:lstStyle/>
                    <a:p>
                      <a:r>
                        <a:rPr lang="nl-NL" sz="1700" dirty="0"/>
                        <a:t>54</a:t>
                      </a:r>
                      <a:endParaRPr lang="en-US" sz="1700" dirty="0"/>
                    </a:p>
                  </a:txBody>
                  <a:tcPr marT="34289" marB="34289"/>
                </a:tc>
                <a:tc>
                  <a:txBody>
                    <a:bodyPr/>
                    <a:lstStyle/>
                    <a:p>
                      <a:r>
                        <a:rPr lang="nl-NL" sz="1700" dirty="0"/>
                        <a:t>hamer</a:t>
                      </a:r>
                      <a:endParaRPr lang="en-US" sz="1700" dirty="0"/>
                    </a:p>
                  </a:txBody>
                  <a:tcPr marT="34289" marB="34289"/>
                </a:tc>
                <a:tc>
                  <a:txBody>
                    <a:bodyPr/>
                    <a:lstStyle/>
                    <a:p>
                      <a:r>
                        <a:rPr lang="nl-NL" sz="1700" dirty="0"/>
                        <a:t>0</a:t>
                      </a:r>
                      <a:endParaRPr lang="en-US" sz="1700" dirty="0"/>
                    </a:p>
                  </a:txBody>
                  <a:tcPr marT="34289" marB="34289"/>
                </a:tc>
                <a:tc>
                  <a:txBody>
                    <a:bodyPr/>
                    <a:lstStyle/>
                    <a:p>
                      <a:r>
                        <a:rPr lang="nl-NL" sz="1700" dirty="0"/>
                        <a:t>16</a:t>
                      </a:r>
                      <a:endParaRPr lang="en-US" sz="1700" dirty="0"/>
                    </a:p>
                  </a:txBody>
                  <a:tcPr marT="34289" marB="34289"/>
                </a:tc>
                <a:tc>
                  <a:txBody>
                    <a:bodyPr/>
                    <a:lstStyle/>
                    <a:p>
                      <a:r>
                        <a:rPr lang="nl-NL" sz="1700" dirty="0"/>
                        <a:t>P</a:t>
                      </a:r>
                      <a:endParaRPr lang="en-US" sz="1700" dirty="0"/>
                    </a:p>
                  </a:txBody>
                  <a:tcPr marT="34289" marB="34289"/>
                </a:tc>
                <a:extLst>
                  <a:ext uri="{0D108BD9-81ED-4DB2-BD59-A6C34878D82A}">
                    <a16:rowId xmlns:a16="http://schemas.microsoft.com/office/drawing/2014/main" val="10010"/>
                  </a:ext>
                </a:extLst>
              </a:tr>
            </a:tbl>
          </a:graphicData>
        </a:graphic>
      </p:graphicFrame>
      <p:sp>
        <p:nvSpPr>
          <p:cNvPr id="3" name="Footer Placeholder 2">
            <a:extLst>
              <a:ext uri="{FF2B5EF4-FFF2-40B4-BE49-F238E27FC236}">
                <a16:creationId xmlns:a16="http://schemas.microsoft.com/office/drawing/2014/main" id="{4ACB8704-8A02-48A4-AF9C-670F8FA45111}"/>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33133206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6B18A1-BEEB-4082-B86A-3C63B5ED8A5B}"/>
              </a:ext>
            </a:extLst>
          </p:cNvPr>
          <p:cNvSpPr>
            <a:spLocks noGrp="1"/>
          </p:cNvSpPr>
          <p:nvPr>
            <p:ph type="title"/>
          </p:nvPr>
        </p:nvSpPr>
        <p:spPr/>
        <p:txBody>
          <a:bodyPr/>
          <a:lstStyle/>
          <a:p>
            <a:endParaRPr lang="en-NL"/>
          </a:p>
        </p:txBody>
      </p:sp>
      <p:sp>
        <p:nvSpPr>
          <p:cNvPr id="7" name="Content Placeholder 6">
            <a:extLst>
              <a:ext uri="{FF2B5EF4-FFF2-40B4-BE49-F238E27FC236}">
                <a16:creationId xmlns:a16="http://schemas.microsoft.com/office/drawing/2014/main" id="{8F9E8F09-7FC4-4E43-9B2D-3C81CDB8D21B}"/>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E5F9C929-2C9F-44E2-A46F-C2EE826E0C99}"/>
              </a:ext>
            </a:extLst>
          </p:cNvPr>
          <p:cNvSpPr>
            <a:spLocks noGrp="1"/>
          </p:cNvSpPr>
          <p:nvPr>
            <p:ph type="ftr" sz="quarter" idx="11"/>
          </p:nvPr>
        </p:nvSpPr>
        <p:spPr/>
        <p:txBody>
          <a:bodyPr/>
          <a:lstStyle/>
          <a:p>
            <a:r>
              <a:rPr lang="en-US" noProof="0"/>
              <a:t>The Art of Intelligence</a:t>
            </a:r>
            <a:endParaRPr lang="nl-NL" noProof="0" dirty="0"/>
          </a:p>
        </p:txBody>
      </p:sp>
      <p:sp>
        <p:nvSpPr>
          <p:cNvPr id="4" name="Slide Number Placeholder 3">
            <a:extLst>
              <a:ext uri="{FF2B5EF4-FFF2-40B4-BE49-F238E27FC236}">
                <a16:creationId xmlns:a16="http://schemas.microsoft.com/office/drawing/2014/main" id="{F14A220A-075A-4EAD-906C-9581EA815307}"/>
              </a:ext>
            </a:extLst>
          </p:cNvPr>
          <p:cNvSpPr>
            <a:spLocks noGrp="1"/>
          </p:cNvSpPr>
          <p:nvPr>
            <p:ph type="sldNum" sz="quarter" idx="12"/>
          </p:nvPr>
        </p:nvSpPr>
        <p:spPr/>
        <p:txBody>
          <a:bodyPr/>
          <a:lstStyle/>
          <a:p>
            <a:fld id="{14F1411D-0280-154F-AEAC-4C20B7AA46B2}" type="slidenum">
              <a:rPr lang="nl-NL" noProof="0" smtClean="0"/>
              <a:t>3</a:t>
            </a:fld>
            <a:endParaRPr lang="nl-NL" noProof="0" dirty="0"/>
          </a:p>
        </p:txBody>
      </p:sp>
      <p:pic>
        <p:nvPicPr>
          <p:cNvPr id="9" name="Picture 8">
            <a:extLst>
              <a:ext uri="{FF2B5EF4-FFF2-40B4-BE49-F238E27FC236}">
                <a16:creationId xmlns:a16="http://schemas.microsoft.com/office/drawing/2014/main" id="{9ADC2426-6FF1-4F86-AB5F-F0F1E04DE2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540049" y="2301895"/>
            <a:ext cx="1335902" cy="539710"/>
          </a:xfrm>
          <a:prstGeom prst="rect">
            <a:avLst/>
          </a:prstGeom>
        </p:spPr>
      </p:pic>
      <p:sp>
        <p:nvSpPr>
          <p:cNvPr id="10" name="TextBox 9">
            <a:extLst>
              <a:ext uri="{FF2B5EF4-FFF2-40B4-BE49-F238E27FC236}">
                <a16:creationId xmlns:a16="http://schemas.microsoft.com/office/drawing/2014/main" id="{906A078D-ABE1-4482-AD9B-88BB937E79BF}"/>
              </a:ext>
            </a:extLst>
          </p:cNvPr>
          <p:cNvSpPr txBox="1"/>
          <p:nvPr/>
        </p:nvSpPr>
        <p:spPr>
          <a:xfrm>
            <a:off x="7636394" y="2760813"/>
            <a:ext cx="1287212" cy="161583"/>
          </a:xfrm>
          <a:prstGeom prst="rect">
            <a:avLst/>
          </a:prstGeom>
          <a:noFill/>
        </p:spPr>
        <p:txBody>
          <a:bodyPr wrap="none" lIns="0" tIns="0" rIns="0" bIns="0" rtlCol="0">
            <a:spAutoFit/>
          </a:bodyPr>
          <a:lstStyle/>
          <a:p>
            <a:r>
              <a:rPr lang="nl-NL" sz="1050" dirty="0"/>
              <a:t>Tour of </a:t>
            </a:r>
            <a:r>
              <a:rPr lang="nl-NL" sz="1050" dirty="0" err="1"/>
              <a:t>Asia</a:t>
            </a:r>
            <a:r>
              <a:rPr lang="nl-NL" sz="1050" dirty="0"/>
              <a:t> &amp; Pacific</a:t>
            </a:r>
            <a:endParaRPr lang="en-NL" sz="1050" dirty="0" err="1"/>
          </a:p>
        </p:txBody>
      </p:sp>
      <p:pic>
        <p:nvPicPr>
          <p:cNvPr id="2" name="Picture 1">
            <a:extLst>
              <a:ext uri="{FF2B5EF4-FFF2-40B4-BE49-F238E27FC236}">
                <a16:creationId xmlns:a16="http://schemas.microsoft.com/office/drawing/2014/main" id="{A7912B74-8E10-4E74-8621-55480C980E9B}"/>
              </a:ext>
            </a:extLst>
          </p:cNvPr>
          <p:cNvPicPr>
            <a:picLocks noChangeAspect="1"/>
          </p:cNvPicPr>
          <p:nvPr/>
        </p:nvPicPr>
        <p:blipFill>
          <a:blip r:embed="rId3"/>
          <a:stretch>
            <a:fillRect/>
          </a:stretch>
        </p:blipFill>
        <p:spPr>
          <a:xfrm>
            <a:off x="2340156" y="360335"/>
            <a:ext cx="4463687" cy="4422829"/>
          </a:xfrm>
          <a:prstGeom prst="rect">
            <a:avLst/>
          </a:prstGeom>
        </p:spPr>
      </p:pic>
      <p:pic>
        <p:nvPicPr>
          <p:cNvPr id="11" name="Picture 10">
            <a:extLst>
              <a:ext uri="{FF2B5EF4-FFF2-40B4-BE49-F238E27FC236}">
                <a16:creationId xmlns:a16="http://schemas.microsoft.com/office/drawing/2014/main" id="{6D5854AE-DD30-4EC7-8F3D-35C355B80F9D}"/>
              </a:ext>
            </a:extLst>
          </p:cNvPr>
          <p:cNvPicPr>
            <a:picLocks noChangeAspect="1"/>
          </p:cNvPicPr>
          <p:nvPr/>
        </p:nvPicPr>
        <p:blipFill>
          <a:blip r:embed="rId4"/>
          <a:stretch>
            <a:fillRect/>
          </a:stretch>
        </p:blipFill>
        <p:spPr>
          <a:xfrm>
            <a:off x="2340157" y="360335"/>
            <a:ext cx="4463686" cy="4422829"/>
          </a:xfrm>
          <a:prstGeom prst="rect">
            <a:avLst/>
          </a:prstGeom>
        </p:spPr>
      </p:pic>
    </p:spTree>
    <p:extLst>
      <p:ext uri="{BB962C8B-B14F-4D97-AF65-F5344CB8AC3E}">
        <p14:creationId xmlns:p14="http://schemas.microsoft.com/office/powerpoint/2010/main" val="2517134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10" presetClass="entr" presetSubtype="0" fill="hold" nodeType="withEffect">
                                  <p:stCondLst>
                                    <p:cond delay="5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par>
                          <p:cTn id="11" fill="hold">
                            <p:stCondLst>
                              <p:cond delay="1000"/>
                            </p:stCondLst>
                            <p:childTnLst>
                              <p:par>
                                <p:cTn id="12" presetID="1" presetClass="entr" presetSubtype="0" fill="hold" grpId="0" nodeType="afterEffect">
                                  <p:stCondLst>
                                    <p:cond delay="0"/>
                                  </p:stCondLst>
                                  <p:childTnLst>
                                    <p:set>
                                      <p:cBhvr>
                                        <p:cTn id="13"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Types of Machine Learning</a:t>
            </a:r>
            <a:endParaRPr lang="en-US" dirty="0"/>
          </a:p>
        </p:txBody>
      </p:sp>
      <p:sp>
        <p:nvSpPr>
          <p:cNvPr id="3" name="Text Placeholder 2"/>
          <p:cNvSpPr>
            <a:spLocks noGrp="1"/>
          </p:cNvSpPr>
          <p:nvPr>
            <p:ph idx="1"/>
          </p:nvPr>
        </p:nvSpPr>
        <p:spPr/>
        <p:txBody>
          <a:bodyPr>
            <a:normAutofit/>
          </a:bodyPr>
          <a:lstStyle/>
          <a:p>
            <a:r>
              <a:rPr lang="nl-NL" dirty="0" err="1"/>
              <a:t>Supervised</a:t>
            </a:r>
            <a:endParaRPr lang="nl-NL" dirty="0"/>
          </a:p>
          <a:p>
            <a:pPr lvl="1"/>
            <a:r>
              <a:rPr lang="nl-NL" dirty="0"/>
              <a:t>Train </a:t>
            </a:r>
            <a:r>
              <a:rPr lang="nl-NL" dirty="0" err="1"/>
              <a:t>and</a:t>
            </a:r>
            <a:r>
              <a:rPr lang="nl-NL" dirty="0"/>
              <a:t> test model </a:t>
            </a:r>
            <a:r>
              <a:rPr lang="nl-NL" dirty="0" err="1"/>
              <a:t>from</a:t>
            </a:r>
            <a:r>
              <a:rPr lang="nl-NL" dirty="0"/>
              <a:t> </a:t>
            </a:r>
            <a:r>
              <a:rPr lang="nl-NL" dirty="0" err="1"/>
              <a:t>known</a:t>
            </a:r>
            <a:r>
              <a:rPr lang="nl-NL" dirty="0"/>
              <a:t> data (</a:t>
            </a:r>
            <a:r>
              <a:rPr lang="nl-NL" dirty="0" err="1"/>
              <a:t>both</a:t>
            </a:r>
            <a:r>
              <a:rPr lang="nl-NL" dirty="0"/>
              <a:t> features </a:t>
            </a:r>
            <a:r>
              <a:rPr lang="nl-NL" dirty="0" err="1"/>
              <a:t>and</a:t>
            </a:r>
            <a:r>
              <a:rPr lang="nl-NL" dirty="0"/>
              <a:t> target)</a:t>
            </a:r>
          </a:p>
          <a:p>
            <a:r>
              <a:rPr lang="nl-NL" dirty="0" err="1"/>
              <a:t>Unsupervised</a:t>
            </a:r>
            <a:endParaRPr lang="nl-NL" dirty="0"/>
          </a:p>
          <a:p>
            <a:pPr lvl="1"/>
            <a:r>
              <a:rPr lang="nl-NL" dirty="0" err="1"/>
              <a:t>Analyze</a:t>
            </a:r>
            <a:r>
              <a:rPr lang="nl-NL" dirty="0"/>
              <a:t> </a:t>
            </a:r>
            <a:r>
              <a:rPr lang="nl-NL" dirty="0" err="1"/>
              <a:t>unlabeled</a:t>
            </a:r>
            <a:r>
              <a:rPr lang="nl-NL" dirty="0"/>
              <a:t> data – </a:t>
            </a:r>
            <a:r>
              <a:rPr lang="nl-NL" dirty="0" err="1"/>
              <a:t>see</a:t>
            </a:r>
            <a:r>
              <a:rPr lang="nl-NL" dirty="0"/>
              <a:t> </a:t>
            </a:r>
            <a:r>
              <a:rPr lang="nl-NL" dirty="0" err="1"/>
              <a:t>if</a:t>
            </a:r>
            <a:r>
              <a:rPr lang="nl-NL" dirty="0"/>
              <a:t> </a:t>
            </a:r>
            <a:r>
              <a:rPr lang="nl-NL" dirty="0" err="1"/>
              <a:t>you</a:t>
            </a:r>
            <a:r>
              <a:rPr lang="nl-NL" dirty="0"/>
              <a:t> </a:t>
            </a:r>
            <a:r>
              <a:rPr lang="nl-NL" dirty="0" err="1"/>
              <a:t>can</a:t>
            </a:r>
            <a:r>
              <a:rPr lang="nl-NL" dirty="0"/>
              <a:t> </a:t>
            </a:r>
            <a:r>
              <a:rPr lang="nl-NL" dirty="0" err="1"/>
              <a:t>find</a:t>
            </a:r>
            <a:r>
              <a:rPr lang="nl-NL" dirty="0"/>
              <a:t> </a:t>
            </a:r>
            <a:r>
              <a:rPr lang="nl-NL" dirty="0" err="1"/>
              <a:t>anything</a:t>
            </a:r>
            <a:endParaRPr lang="nl-NL" dirty="0"/>
          </a:p>
          <a:p>
            <a:r>
              <a:rPr lang="nl-NL" dirty="0"/>
              <a:t>Semi-</a:t>
            </a:r>
            <a:r>
              <a:rPr lang="nl-NL" dirty="0" err="1"/>
              <a:t>Supervised</a:t>
            </a:r>
            <a:endParaRPr lang="nl-NL" dirty="0"/>
          </a:p>
          <a:p>
            <a:pPr lvl="1"/>
            <a:r>
              <a:rPr lang="nl-NL" dirty="0"/>
              <a:t>Interactive flow, for </a:t>
            </a:r>
            <a:r>
              <a:rPr lang="nl-NL" dirty="0" err="1"/>
              <a:t>example</a:t>
            </a:r>
            <a:r>
              <a:rPr lang="nl-NL" dirty="0"/>
              <a:t> human </a:t>
            </a:r>
            <a:r>
              <a:rPr lang="nl-NL" dirty="0" err="1"/>
              <a:t>identifying</a:t>
            </a:r>
            <a:r>
              <a:rPr lang="nl-NL" dirty="0"/>
              <a:t> clusters</a:t>
            </a:r>
          </a:p>
          <a:p>
            <a:r>
              <a:rPr lang="nl-NL" dirty="0" err="1"/>
              <a:t>Reinforcement</a:t>
            </a:r>
            <a:endParaRPr lang="nl-NL" dirty="0"/>
          </a:p>
          <a:p>
            <a:pPr lvl="1"/>
            <a:r>
              <a:rPr lang="nl-NL" dirty="0" err="1"/>
              <a:t>Continuously</a:t>
            </a:r>
            <a:r>
              <a:rPr lang="nl-NL" dirty="0"/>
              <a:t> </a:t>
            </a:r>
            <a:r>
              <a:rPr lang="nl-NL" dirty="0" err="1"/>
              <a:t>improve</a:t>
            </a:r>
            <a:r>
              <a:rPr lang="nl-NL" dirty="0"/>
              <a:t> </a:t>
            </a:r>
            <a:r>
              <a:rPr lang="nl-NL" dirty="0" err="1"/>
              <a:t>algorithm</a:t>
            </a:r>
            <a:r>
              <a:rPr lang="nl-NL" dirty="0"/>
              <a:t> (model) as time </a:t>
            </a:r>
            <a:r>
              <a:rPr lang="nl-NL" dirty="0" err="1"/>
              <a:t>progresses</a:t>
            </a:r>
            <a:r>
              <a:rPr lang="nl-NL" dirty="0"/>
              <a:t>, </a:t>
            </a:r>
            <a:r>
              <a:rPr lang="nl-NL" dirty="0" err="1"/>
              <a:t>based</a:t>
            </a:r>
            <a:r>
              <a:rPr lang="nl-NL" dirty="0"/>
              <a:t> on new </a:t>
            </a:r>
            <a:r>
              <a:rPr lang="nl-NL" dirty="0" err="1"/>
              <a:t>experience</a:t>
            </a:r>
            <a:endParaRPr lang="nl-NL" dirty="0"/>
          </a:p>
        </p:txBody>
      </p:sp>
      <p:sp>
        <p:nvSpPr>
          <p:cNvPr id="4" name="Footer Placeholder 3">
            <a:extLst>
              <a:ext uri="{FF2B5EF4-FFF2-40B4-BE49-F238E27FC236}">
                <a16:creationId xmlns:a16="http://schemas.microsoft.com/office/drawing/2014/main" id="{D737FD95-2422-4731-89BC-66A1FB8072A0}"/>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14D96D21-A43E-44B3-A5B3-24BF57D20084}"/>
              </a:ext>
            </a:extLst>
          </p:cNvPr>
          <p:cNvSpPr>
            <a:spLocks noGrp="1"/>
          </p:cNvSpPr>
          <p:nvPr>
            <p:ph type="sldNum" sz="quarter" idx="12"/>
          </p:nvPr>
        </p:nvSpPr>
        <p:spPr/>
        <p:txBody>
          <a:bodyPr/>
          <a:lstStyle/>
          <a:p>
            <a:fld id="{14F1411D-0280-154F-AEAC-4C20B7AA46B2}" type="slidenum">
              <a:rPr lang="nl-NL" smtClean="0"/>
              <a:t>30</a:t>
            </a:fld>
            <a:endParaRPr lang="nl-NL"/>
          </a:p>
        </p:txBody>
      </p:sp>
    </p:spTree>
    <p:extLst>
      <p:ext uri="{BB962C8B-B14F-4D97-AF65-F5344CB8AC3E}">
        <p14:creationId xmlns:p14="http://schemas.microsoft.com/office/powerpoint/2010/main" val="1933908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Machine Learning </a:t>
            </a:r>
            <a:r>
              <a:rPr lang="nl-NL" dirty="0" err="1"/>
              <a:t>Algorithms</a:t>
            </a:r>
            <a:endParaRPr lang="en-US" dirty="0"/>
          </a:p>
        </p:txBody>
      </p:sp>
      <p:sp>
        <p:nvSpPr>
          <p:cNvPr id="3" name="Text Placeholder 2"/>
          <p:cNvSpPr>
            <a:spLocks noGrp="1"/>
          </p:cNvSpPr>
          <p:nvPr>
            <p:ph idx="1"/>
          </p:nvPr>
        </p:nvSpPr>
        <p:spPr/>
        <p:txBody>
          <a:bodyPr>
            <a:normAutofit fontScale="85000" lnSpcReduction="10000"/>
          </a:bodyPr>
          <a:lstStyle/>
          <a:p>
            <a:r>
              <a:rPr lang="nl-NL" dirty="0"/>
              <a:t>Clustering</a:t>
            </a:r>
          </a:p>
          <a:p>
            <a:pPr lvl="1"/>
            <a:r>
              <a:rPr lang="nl-NL" sz="1476" dirty="0" err="1"/>
              <a:t>Hierarchical</a:t>
            </a:r>
            <a:r>
              <a:rPr lang="nl-NL" sz="1476" dirty="0"/>
              <a:t> k-means, </a:t>
            </a:r>
            <a:r>
              <a:rPr lang="en-US" sz="1476" dirty="0"/>
              <a:t>Orthogonal Partitioning Clustering, Expectation-Maximization</a:t>
            </a:r>
            <a:endParaRPr lang="nl-NL" sz="1476" dirty="0"/>
          </a:p>
          <a:p>
            <a:r>
              <a:rPr lang="nl-NL" dirty="0"/>
              <a:t>Feature </a:t>
            </a:r>
            <a:r>
              <a:rPr lang="nl-NL" dirty="0" err="1"/>
              <a:t>Extraction</a:t>
            </a:r>
            <a:r>
              <a:rPr lang="nl-NL" dirty="0"/>
              <a:t>/</a:t>
            </a:r>
            <a:r>
              <a:rPr lang="nl-NL" dirty="0" err="1"/>
              <a:t>Attribute</a:t>
            </a:r>
            <a:r>
              <a:rPr lang="nl-NL" dirty="0"/>
              <a:t> </a:t>
            </a:r>
            <a:r>
              <a:rPr lang="nl-NL" dirty="0" err="1"/>
              <a:t>Importance</a:t>
            </a:r>
            <a:r>
              <a:rPr lang="nl-NL" dirty="0"/>
              <a:t>/</a:t>
            </a:r>
            <a:r>
              <a:rPr lang="nl-NL" dirty="0" err="1"/>
              <a:t>Principal</a:t>
            </a:r>
            <a:r>
              <a:rPr lang="nl-NL" dirty="0"/>
              <a:t> Component Analysis</a:t>
            </a:r>
          </a:p>
          <a:p>
            <a:r>
              <a:rPr lang="nl-NL" dirty="0" err="1"/>
              <a:t>Classification</a:t>
            </a:r>
            <a:endParaRPr lang="nl-NL" dirty="0"/>
          </a:p>
          <a:p>
            <a:pPr lvl="1"/>
            <a:r>
              <a:rPr lang="nl-NL" sz="1476" dirty="0" err="1"/>
              <a:t>Decision</a:t>
            </a:r>
            <a:r>
              <a:rPr lang="nl-NL" sz="1476" dirty="0"/>
              <a:t> Tree, </a:t>
            </a:r>
            <a:r>
              <a:rPr lang="nl-NL" sz="1476" dirty="0" err="1"/>
              <a:t>Naïve</a:t>
            </a:r>
            <a:r>
              <a:rPr lang="nl-NL" sz="1476" dirty="0"/>
              <a:t> Bayes, Random </a:t>
            </a:r>
            <a:r>
              <a:rPr lang="nl-NL" sz="1476" dirty="0" err="1"/>
              <a:t>Forest</a:t>
            </a:r>
            <a:r>
              <a:rPr lang="nl-NL" sz="1476" dirty="0"/>
              <a:t>, </a:t>
            </a:r>
            <a:r>
              <a:rPr lang="nl-NL" sz="1476" dirty="0" err="1"/>
              <a:t>Logistic</a:t>
            </a:r>
            <a:r>
              <a:rPr lang="nl-NL" sz="1476" dirty="0"/>
              <a:t> </a:t>
            </a:r>
            <a:r>
              <a:rPr lang="nl-NL" sz="1476" dirty="0" err="1"/>
              <a:t>Regression</a:t>
            </a:r>
            <a:r>
              <a:rPr lang="nl-NL" sz="1476" dirty="0"/>
              <a:t>, Support Vector Machine</a:t>
            </a:r>
          </a:p>
          <a:p>
            <a:r>
              <a:rPr lang="nl-NL" dirty="0" err="1"/>
              <a:t>Regression</a:t>
            </a:r>
            <a:endParaRPr lang="nl-NL" dirty="0"/>
          </a:p>
          <a:p>
            <a:pPr lvl="1"/>
            <a:r>
              <a:rPr lang="nl-NL" sz="1476" dirty="0"/>
              <a:t>Multiple </a:t>
            </a:r>
            <a:r>
              <a:rPr lang="nl-NL" sz="1476" dirty="0" err="1"/>
              <a:t>Regression</a:t>
            </a:r>
            <a:r>
              <a:rPr lang="nl-NL" sz="1476" dirty="0"/>
              <a:t>, Support Vector Machine, </a:t>
            </a:r>
            <a:r>
              <a:rPr lang="nl-NL" sz="1476" dirty="0" err="1"/>
              <a:t>Linear</a:t>
            </a:r>
            <a:r>
              <a:rPr lang="nl-NL" sz="1476" dirty="0"/>
              <a:t> Model, LASSO, </a:t>
            </a:r>
            <a:br>
              <a:rPr lang="nl-NL" sz="1476" dirty="0"/>
            </a:br>
            <a:r>
              <a:rPr lang="nl-NL" sz="1476" dirty="0"/>
              <a:t>Random </a:t>
            </a:r>
            <a:r>
              <a:rPr lang="nl-NL" sz="1476" dirty="0" err="1"/>
              <a:t>Forest</a:t>
            </a:r>
            <a:r>
              <a:rPr lang="nl-NL" sz="1476" dirty="0"/>
              <a:t>, </a:t>
            </a:r>
            <a:r>
              <a:rPr lang="nl-NL" sz="1476" dirty="0" err="1"/>
              <a:t>Ridgre</a:t>
            </a:r>
            <a:r>
              <a:rPr lang="nl-NL" sz="1476" dirty="0"/>
              <a:t> </a:t>
            </a:r>
            <a:r>
              <a:rPr lang="nl-NL" sz="1476" dirty="0" err="1"/>
              <a:t>Regression</a:t>
            </a:r>
            <a:r>
              <a:rPr lang="nl-NL" sz="1476" dirty="0"/>
              <a:t>, </a:t>
            </a:r>
            <a:r>
              <a:rPr lang="nl-NL" sz="1476" dirty="0" err="1"/>
              <a:t>Generalized</a:t>
            </a:r>
            <a:r>
              <a:rPr lang="nl-NL" sz="1476" dirty="0"/>
              <a:t> </a:t>
            </a:r>
            <a:r>
              <a:rPr lang="nl-NL" sz="1476" dirty="0" err="1"/>
              <a:t>Linear</a:t>
            </a:r>
            <a:r>
              <a:rPr lang="nl-NL" sz="1476" dirty="0"/>
              <a:t> Model, </a:t>
            </a:r>
            <a:br>
              <a:rPr lang="nl-NL" sz="1476" dirty="0"/>
            </a:br>
            <a:r>
              <a:rPr lang="nl-NL" sz="1476" dirty="0" err="1"/>
              <a:t>Stepwise</a:t>
            </a:r>
            <a:r>
              <a:rPr lang="nl-NL" sz="1476" dirty="0"/>
              <a:t> </a:t>
            </a:r>
            <a:r>
              <a:rPr lang="nl-NL" sz="1476" dirty="0" err="1"/>
              <a:t>Linear</a:t>
            </a:r>
            <a:r>
              <a:rPr lang="nl-NL" sz="1476" dirty="0"/>
              <a:t> </a:t>
            </a:r>
            <a:r>
              <a:rPr lang="nl-NL" sz="1476" dirty="0" err="1"/>
              <a:t>Regression</a:t>
            </a:r>
            <a:endParaRPr lang="nl-NL" sz="1476" dirty="0"/>
          </a:p>
          <a:p>
            <a:r>
              <a:rPr lang="nl-NL" dirty="0"/>
              <a:t>Association &amp; </a:t>
            </a:r>
            <a:r>
              <a:rPr lang="nl-NL" dirty="0" err="1"/>
              <a:t>Collaborative</a:t>
            </a:r>
            <a:r>
              <a:rPr lang="nl-NL" dirty="0"/>
              <a:t> Filtering </a:t>
            </a:r>
            <a:br>
              <a:rPr lang="nl-NL" dirty="0"/>
            </a:br>
            <a:r>
              <a:rPr lang="nl-NL" dirty="0"/>
              <a:t>(market basket analysis, </a:t>
            </a:r>
            <a:r>
              <a:rPr lang="nl-NL" dirty="0" err="1"/>
              <a:t>apriori</a:t>
            </a:r>
            <a:r>
              <a:rPr lang="nl-NL" dirty="0"/>
              <a:t>)</a:t>
            </a:r>
          </a:p>
          <a:p>
            <a:r>
              <a:rPr lang="en-US" dirty="0"/>
              <a:t>Reinforcement Learning – brute force, value function,</a:t>
            </a:r>
            <a:br>
              <a:rPr lang="en-US" dirty="0"/>
            </a:br>
            <a:r>
              <a:rPr lang="en-US" dirty="0"/>
              <a:t>Monte Carlo, temporal difference, ..</a:t>
            </a:r>
            <a:endParaRPr lang="nl-NL" dirty="0"/>
          </a:p>
          <a:p>
            <a:r>
              <a:rPr lang="nl-NL" dirty="0" err="1"/>
              <a:t>Neural</a:t>
            </a:r>
            <a:r>
              <a:rPr lang="nl-NL" dirty="0"/>
              <a:t> </a:t>
            </a:r>
            <a:r>
              <a:rPr lang="nl-NL" dirty="0" err="1"/>
              <a:t>network</a:t>
            </a:r>
            <a:r>
              <a:rPr lang="nl-NL" dirty="0"/>
              <a:t> </a:t>
            </a:r>
            <a:r>
              <a:rPr lang="nl-NL" dirty="0" err="1"/>
              <a:t>and</a:t>
            </a:r>
            <a:r>
              <a:rPr lang="nl-NL" dirty="0"/>
              <a:t> </a:t>
            </a:r>
            <a:r>
              <a:rPr lang="nl-NL" dirty="0" err="1"/>
              <a:t>Deep</a:t>
            </a:r>
            <a:r>
              <a:rPr lang="nl-NL" dirty="0"/>
              <a:t> Learning </a:t>
            </a:r>
            <a:r>
              <a:rPr lang="nl-NL" dirty="0" err="1"/>
              <a:t>with</a:t>
            </a:r>
            <a:r>
              <a:rPr lang="nl-NL" dirty="0"/>
              <a:t> </a:t>
            </a:r>
            <a:br>
              <a:rPr lang="nl-NL" dirty="0"/>
            </a:br>
            <a:r>
              <a:rPr lang="nl-NL" dirty="0" err="1"/>
              <a:t>Deep</a:t>
            </a:r>
            <a:r>
              <a:rPr lang="nl-NL" dirty="0"/>
              <a:t> </a:t>
            </a:r>
            <a:r>
              <a:rPr lang="nl-NL" dirty="0" err="1"/>
              <a:t>Neural</a:t>
            </a:r>
            <a:r>
              <a:rPr lang="nl-NL" dirty="0"/>
              <a:t> Network</a:t>
            </a:r>
          </a:p>
          <a:p>
            <a:pPr lvl="1"/>
            <a:r>
              <a:rPr lang="nl-NL" dirty="0" err="1"/>
              <a:t>Can</a:t>
            </a:r>
            <a:r>
              <a:rPr lang="nl-NL" dirty="0"/>
              <a:t> </a:t>
            </a:r>
            <a:r>
              <a:rPr lang="nl-NL" dirty="0" err="1"/>
              <a:t>be</a:t>
            </a:r>
            <a:r>
              <a:rPr lang="nl-NL" dirty="0"/>
              <a:t> </a:t>
            </a:r>
            <a:r>
              <a:rPr lang="nl-NL" dirty="0" err="1"/>
              <a:t>used</a:t>
            </a:r>
            <a:r>
              <a:rPr lang="nl-NL" dirty="0"/>
              <a:t> for </a:t>
            </a:r>
            <a:r>
              <a:rPr lang="nl-NL" dirty="0" err="1"/>
              <a:t>many</a:t>
            </a:r>
            <a:r>
              <a:rPr lang="nl-NL" dirty="0"/>
              <a:t> different </a:t>
            </a:r>
            <a:r>
              <a:rPr lang="nl-NL" dirty="0" err="1"/>
              <a:t>use</a:t>
            </a:r>
            <a:r>
              <a:rPr lang="nl-NL" dirty="0"/>
              <a:t> cases</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3664" y="2636042"/>
            <a:ext cx="2884493" cy="216566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B875FFA8-5087-41B8-AD76-BA4C7E5F6F72}"/>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265DEA8E-6E53-4E03-A5E5-E9585BBF48F1}"/>
              </a:ext>
            </a:extLst>
          </p:cNvPr>
          <p:cNvSpPr>
            <a:spLocks noGrp="1"/>
          </p:cNvSpPr>
          <p:nvPr>
            <p:ph type="sldNum" sz="quarter" idx="12"/>
          </p:nvPr>
        </p:nvSpPr>
        <p:spPr/>
        <p:txBody>
          <a:bodyPr/>
          <a:lstStyle/>
          <a:p>
            <a:fld id="{14F1411D-0280-154F-AEAC-4C20B7AA46B2}" type="slidenum">
              <a:rPr lang="nl-NL" smtClean="0"/>
              <a:t>31</a:t>
            </a:fld>
            <a:endParaRPr lang="nl-NL"/>
          </a:p>
        </p:txBody>
      </p:sp>
    </p:spTree>
    <p:extLst>
      <p:ext uri="{BB962C8B-B14F-4D97-AF65-F5344CB8AC3E}">
        <p14:creationId xmlns:p14="http://schemas.microsoft.com/office/powerpoint/2010/main" val="36200333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Modeling</a:t>
            </a:r>
            <a:r>
              <a:rPr lang="nl-NL" dirty="0"/>
              <a:t> </a:t>
            </a:r>
            <a:r>
              <a:rPr lang="nl-NL" dirty="0" err="1"/>
              <a:t>phase</a:t>
            </a:r>
            <a:endParaRPr lang="en-US" dirty="0"/>
          </a:p>
        </p:txBody>
      </p:sp>
      <p:sp>
        <p:nvSpPr>
          <p:cNvPr id="3" name="Text Placeholder 2"/>
          <p:cNvSpPr>
            <a:spLocks noGrp="1"/>
          </p:cNvSpPr>
          <p:nvPr>
            <p:ph idx="1"/>
          </p:nvPr>
        </p:nvSpPr>
        <p:spPr/>
        <p:txBody>
          <a:bodyPr>
            <a:normAutofit/>
          </a:bodyPr>
          <a:lstStyle/>
          <a:p>
            <a:r>
              <a:rPr lang="nl-NL" dirty="0"/>
              <a:t>Select a model </a:t>
            </a:r>
            <a:r>
              <a:rPr lang="nl-NL" dirty="0" err="1"/>
              <a:t>to</a:t>
            </a:r>
            <a:r>
              <a:rPr lang="nl-NL" dirty="0"/>
              <a:t> </a:t>
            </a:r>
            <a:r>
              <a:rPr lang="nl-NL" dirty="0" err="1"/>
              <a:t>try</a:t>
            </a:r>
            <a:r>
              <a:rPr lang="nl-NL" dirty="0"/>
              <a:t> </a:t>
            </a:r>
            <a:r>
              <a:rPr lang="nl-NL" dirty="0" err="1"/>
              <a:t>to</a:t>
            </a:r>
            <a:r>
              <a:rPr lang="nl-NL" dirty="0"/>
              <a:t> </a:t>
            </a:r>
            <a:r>
              <a:rPr lang="nl-NL" dirty="0" err="1"/>
              <a:t>create</a:t>
            </a:r>
            <a:r>
              <a:rPr lang="nl-NL" dirty="0"/>
              <a:t> a fit </a:t>
            </a:r>
            <a:r>
              <a:rPr lang="nl-NL" dirty="0" err="1"/>
              <a:t>with</a:t>
            </a:r>
            <a:r>
              <a:rPr lang="nl-NL" dirty="0"/>
              <a:t> (</a:t>
            </a:r>
            <a:r>
              <a:rPr lang="nl-NL" dirty="0" err="1"/>
              <a:t>predict</a:t>
            </a:r>
            <a:r>
              <a:rPr lang="nl-NL" dirty="0"/>
              <a:t> target well)</a:t>
            </a:r>
          </a:p>
          <a:p>
            <a:r>
              <a:rPr lang="nl-NL" dirty="0"/>
              <a:t>Set </a:t>
            </a:r>
            <a:r>
              <a:rPr lang="nl-NL" dirty="0" err="1"/>
              <a:t>configuration</a:t>
            </a:r>
            <a:r>
              <a:rPr lang="nl-NL" dirty="0"/>
              <a:t> parameters for model</a:t>
            </a:r>
          </a:p>
          <a:p>
            <a:r>
              <a:rPr lang="nl-NL" dirty="0" err="1"/>
              <a:t>Divide</a:t>
            </a:r>
            <a:r>
              <a:rPr lang="nl-NL" dirty="0"/>
              <a:t> data in training set </a:t>
            </a:r>
            <a:r>
              <a:rPr lang="nl-NL" dirty="0" err="1"/>
              <a:t>and</a:t>
            </a:r>
            <a:r>
              <a:rPr lang="nl-NL" dirty="0"/>
              <a:t> test set</a:t>
            </a:r>
          </a:p>
          <a:p>
            <a:r>
              <a:rPr lang="nl-NL" dirty="0"/>
              <a:t>Train model </a:t>
            </a:r>
            <a:r>
              <a:rPr lang="nl-NL" dirty="0" err="1"/>
              <a:t>with</a:t>
            </a:r>
            <a:r>
              <a:rPr lang="nl-NL" dirty="0"/>
              <a:t> training set</a:t>
            </a:r>
          </a:p>
          <a:p>
            <a:r>
              <a:rPr lang="nl-NL" dirty="0" err="1"/>
              <a:t>Evaluate</a:t>
            </a:r>
            <a:r>
              <a:rPr lang="nl-NL" dirty="0"/>
              <a:t> performance of </a:t>
            </a:r>
            <a:r>
              <a:rPr lang="nl-NL" dirty="0" err="1"/>
              <a:t>trained</a:t>
            </a:r>
            <a:r>
              <a:rPr lang="nl-NL" dirty="0"/>
              <a:t> model on </a:t>
            </a:r>
            <a:r>
              <a:rPr lang="nl-NL" dirty="0" err="1"/>
              <a:t>the</a:t>
            </a:r>
            <a:r>
              <a:rPr lang="nl-NL" dirty="0"/>
              <a:t> test set</a:t>
            </a:r>
          </a:p>
          <a:p>
            <a:pPr lvl="1"/>
            <a:r>
              <a:rPr lang="nl-NL" dirty="0" err="1"/>
              <a:t>Confusion</a:t>
            </a:r>
            <a:r>
              <a:rPr lang="nl-NL" dirty="0"/>
              <a:t> matrix, </a:t>
            </a:r>
            <a:r>
              <a:rPr lang="nl-NL" dirty="0" err="1"/>
              <a:t>mean</a:t>
            </a:r>
            <a:r>
              <a:rPr lang="nl-NL" dirty="0"/>
              <a:t> square error, support, lift, </a:t>
            </a:r>
            <a:r>
              <a:rPr lang="nl-NL" dirty="0" err="1"/>
              <a:t>false</a:t>
            </a:r>
            <a:r>
              <a:rPr lang="nl-NL" dirty="0"/>
              <a:t> </a:t>
            </a:r>
            <a:r>
              <a:rPr lang="nl-NL" dirty="0" err="1"/>
              <a:t>positives</a:t>
            </a:r>
            <a:r>
              <a:rPr lang="nl-NL" dirty="0"/>
              <a:t>, </a:t>
            </a:r>
            <a:r>
              <a:rPr lang="nl-NL" dirty="0" err="1"/>
              <a:t>false</a:t>
            </a:r>
            <a:r>
              <a:rPr lang="nl-NL" dirty="0"/>
              <a:t> </a:t>
            </a:r>
            <a:r>
              <a:rPr lang="nl-NL" dirty="0" err="1"/>
              <a:t>negatives</a:t>
            </a:r>
            <a:r>
              <a:rPr lang="nl-NL" dirty="0"/>
              <a:t> </a:t>
            </a:r>
          </a:p>
          <a:p>
            <a:r>
              <a:rPr lang="nl-NL" dirty="0" err="1"/>
              <a:t>Optionally</a:t>
            </a:r>
            <a:r>
              <a:rPr lang="nl-NL" dirty="0"/>
              <a:t>: </a:t>
            </a:r>
            <a:r>
              <a:rPr lang="nl-NL" dirty="0" err="1"/>
              <a:t>tweak</a:t>
            </a:r>
            <a:r>
              <a:rPr lang="nl-NL" dirty="0"/>
              <a:t> model parameters, </a:t>
            </a:r>
            <a:r>
              <a:rPr lang="nl-NL" dirty="0" err="1"/>
              <a:t>add</a:t>
            </a:r>
            <a:r>
              <a:rPr lang="nl-NL" dirty="0"/>
              <a:t> </a:t>
            </a:r>
            <a:r>
              <a:rPr lang="nl-NL" dirty="0" err="1"/>
              <a:t>attributes</a:t>
            </a:r>
            <a:r>
              <a:rPr lang="nl-NL" dirty="0"/>
              <a:t>, feed in more training data, </a:t>
            </a:r>
            <a:r>
              <a:rPr lang="nl-NL" dirty="0" err="1"/>
              <a:t>choose</a:t>
            </a:r>
            <a:r>
              <a:rPr lang="nl-NL" dirty="0"/>
              <a:t> different model</a:t>
            </a:r>
          </a:p>
          <a:p>
            <a:r>
              <a:rPr lang="nl-NL" dirty="0" err="1"/>
              <a:t>Eventually</a:t>
            </a:r>
            <a:r>
              <a:rPr lang="nl-NL" dirty="0"/>
              <a:t> (</a:t>
            </a:r>
            <a:r>
              <a:rPr lang="nl-NL" dirty="0" err="1"/>
              <a:t>hopefully</a:t>
            </a:r>
            <a:r>
              <a:rPr lang="nl-NL" dirty="0"/>
              <a:t>): </a:t>
            </a:r>
            <a:r>
              <a:rPr lang="nl-NL" dirty="0" err="1"/>
              <a:t>pick</a:t>
            </a:r>
            <a:r>
              <a:rPr lang="nl-NL" dirty="0"/>
              <a:t> model plus parameters plus </a:t>
            </a:r>
            <a:r>
              <a:rPr lang="nl-NL" dirty="0" err="1"/>
              <a:t>attributes</a:t>
            </a:r>
            <a:r>
              <a:rPr lang="nl-NL" dirty="0"/>
              <a:t> </a:t>
            </a:r>
            <a:br>
              <a:rPr lang="nl-NL" dirty="0"/>
            </a:br>
            <a:r>
              <a:rPr lang="nl-NL" dirty="0" err="1"/>
              <a:t>that</a:t>
            </a:r>
            <a:r>
              <a:rPr lang="nl-NL" dirty="0"/>
              <a:t> </a:t>
            </a:r>
            <a:r>
              <a:rPr lang="nl-NL" dirty="0" err="1"/>
              <a:t>will</a:t>
            </a:r>
            <a:r>
              <a:rPr lang="nl-NL" dirty="0"/>
              <a:t> </a:t>
            </a:r>
            <a:r>
              <a:rPr lang="nl-NL" dirty="0" err="1"/>
              <a:t>reliably</a:t>
            </a:r>
            <a:r>
              <a:rPr lang="nl-NL" dirty="0"/>
              <a:t> </a:t>
            </a:r>
            <a:r>
              <a:rPr lang="nl-NL" dirty="0" err="1"/>
              <a:t>predict</a:t>
            </a:r>
            <a:r>
              <a:rPr lang="nl-NL" dirty="0"/>
              <a:t> </a:t>
            </a:r>
            <a:r>
              <a:rPr lang="nl-NL" dirty="0" err="1"/>
              <a:t>the</a:t>
            </a:r>
            <a:r>
              <a:rPr lang="nl-NL" dirty="0"/>
              <a:t> target </a:t>
            </a:r>
            <a:r>
              <a:rPr lang="nl-NL" dirty="0" err="1"/>
              <a:t>variable</a:t>
            </a:r>
            <a:r>
              <a:rPr lang="nl-NL" dirty="0"/>
              <a:t> </a:t>
            </a:r>
            <a:r>
              <a:rPr lang="nl-NL" dirty="0" err="1"/>
              <a:t>given</a:t>
            </a:r>
            <a:r>
              <a:rPr lang="nl-NL" dirty="0"/>
              <a:t> new data</a:t>
            </a:r>
          </a:p>
          <a:p>
            <a:r>
              <a:rPr lang="en-US" dirty="0"/>
              <a:t>Possibly combine multiple models to collaborate on target value</a:t>
            </a:r>
          </a:p>
        </p:txBody>
      </p:sp>
      <p:pic>
        <p:nvPicPr>
          <p:cNvPr id="4" name="Picture 2" descr="Image result for iterative"/>
          <p:cNvPicPr>
            <a:picLocks noChangeAspect="1" noChangeArrowheads="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5400000">
            <a:off x="-1229728" y="1939331"/>
            <a:ext cx="3458567" cy="659904"/>
          </a:xfrm>
          <a:prstGeom prst="rect">
            <a:avLst/>
          </a:prstGeom>
          <a:noFill/>
          <a:extLst>
            <a:ext uri="{909E8E84-426E-40DD-AFC4-6F175D3DCCD1}">
              <a14:hiddenFill xmlns:a14="http://schemas.microsoft.com/office/drawing/2010/main">
                <a:solidFill>
                  <a:srgbClr val="FFFFFF"/>
                </a:solidFill>
              </a14:hiddenFill>
            </a:ext>
          </a:extLst>
        </p:spPr>
      </p:pic>
      <p:pic>
        <p:nvPicPr>
          <p:cNvPr id="12290" name="Picture 2" descr="Image result for confusion 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3696" y="1110583"/>
            <a:ext cx="1990700" cy="172687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177C1FC4-0A9D-439A-919D-5EBD27297CBA}"/>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84109A6E-F96C-44BA-8694-A04A8714BEE4}"/>
              </a:ext>
            </a:extLst>
          </p:cNvPr>
          <p:cNvSpPr>
            <a:spLocks noGrp="1"/>
          </p:cNvSpPr>
          <p:nvPr>
            <p:ph type="sldNum" sz="quarter" idx="12"/>
          </p:nvPr>
        </p:nvSpPr>
        <p:spPr/>
        <p:txBody>
          <a:bodyPr/>
          <a:lstStyle/>
          <a:p>
            <a:fld id="{14F1411D-0280-154F-AEAC-4C20B7AA46B2}" type="slidenum">
              <a:rPr lang="nl-NL" smtClean="0"/>
              <a:t>32</a:t>
            </a:fld>
            <a:endParaRPr lang="nl-NL"/>
          </a:p>
        </p:txBody>
      </p:sp>
    </p:spTree>
    <p:extLst>
      <p:ext uri="{BB962C8B-B14F-4D97-AF65-F5344CB8AC3E}">
        <p14:creationId xmlns:p14="http://schemas.microsoft.com/office/powerpoint/2010/main" val="4016974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229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Optical Digit </a:t>
            </a:r>
            <a:r>
              <a:rPr lang="nl-NL" dirty="0" err="1"/>
              <a:t>recognition</a:t>
            </a:r>
            <a:r>
              <a:rPr lang="nl-NL" dirty="0"/>
              <a:t> == </a:t>
            </a:r>
            <a:r>
              <a:rPr lang="nl-NL" dirty="0" err="1"/>
              <a:t>classification</a:t>
            </a:r>
            <a:endParaRPr lang="en-US" dirty="0"/>
          </a:p>
        </p:txBody>
      </p:sp>
      <p:sp>
        <p:nvSpPr>
          <p:cNvPr id="3" name="Content Placeholder 2">
            <a:extLst>
              <a:ext uri="{FF2B5EF4-FFF2-40B4-BE49-F238E27FC236}">
                <a16:creationId xmlns:a16="http://schemas.microsoft.com/office/drawing/2014/main" id="{ADA288A2-F009-48D6-A172-9603B9EE0F62}"/>
              </a:ext>
            </a:extLst>
          </p:cNvPr>
          <p:cNvSpPr>
            <a:spLocks noGrp="1"/>
          </p:cNvSpPr>
          <p:nvPr>
            <p:ph idx="1"/>
          </p:nvPr>
        </p:nvSpPr>
        <p:spPr/>
        <p:txBody>
          <a:bodyPr/>
          <a:lstStyle/>
          <a:p>
            <a:endParaRPr lang="en-NL"/>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67" y="899997"/>
            <a:ext cx="2479587" cy="17362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24555" y="133429"/>
            <a:ext cx="1117572" cy="9283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0521" y="3647101"/>
            <a:ext cx="2242679" cy="13218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7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5053" y="3407219"/>
            <a:ext cx="2612605" cy="14438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13" name="Group 12"/>
          <p:cNvGrpSpPr/>
          <p:nvPr/>
        </p:nvGrpSpPr>
        <p:grpSpPr>
          <a:xfrm>
            <a:off x="6489763" y="2204885"/>
            <a:ext cx="2654236" cy="1652960"/>
            <a:chOff x="11837308" y="6106775"/>
            <a:chExt cx="5033372" cy="3134599"/>
          </a:xfrm>
        </p:grpSpPr>
        <p:pic>
          <p:nvPicPr>
            <p:cNvPr id="1126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575223" y="6846570"/>
              <a:ext cx="3853497" cy="217860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12483784" y="6106775"/>
              <a:ext cx="1085839" cy="382902"/>
            </a:xfrm>
            <a:prstGeom prst="rect">
              <a:avLst/>
            </a:prstGeom>
            <a:noFill/>
          </p:spPr>
          <p:txBody>
            <a:bodyPr wrap="none" rtlCol="0">
              <a:spAutoFit/>
            </a:bodyPr>
            <a:lstStyle/>
            <a:p>
              <a:r>
                <a:rPr lang="nl-NL" sz="712" dirty="0" err="1"/>
                <a:t>Predicted</a:t>
              </a:r>
              <a:endParaRPr lang="en-US" sz="712" dirty="0" err="1"/>
            </a:p>
          </p:txBody>
        </p:sp>
        <p:sp>
          <p:nvSpPr>
            <p:cNvPr id="9" name="TextBox 8"/>
            <p:cNvSpPr txBox="1"/>
            <p:nvPr/>
          </p:nvSpPr>
          <p:spPr>
            <a:xfrm rot="16200000">
              <a:off x="11611993" y="7166500"/>
              <a:ext cx="833531" cy="382902"/>
            </a:xfrm>
            <a:prstGeom prst="rect">
              <a:avLst/>
            </a:prstGeom>
            <a:noFill/>
          </p:spPr>
          <p:txBody>
            <a:bodyPr wrap="none" rtlCol="0">
              <a:spAutoFit/>
            </a:bodyPr>
            <a:lstStyle/>
            <a:p>
              <a:r>
                <a:rPr lang="nl-NL" sz="712" dirty="0" err="1"/>
                <a:t>Actual</a:t>
              </a:r>
              <a:endParaRPr lang="en-US" sz="712" dirty="0" err="1"/>
            </a:p>
          </p:txBody>
        </p:sp>
        <p:sp>
          <p:nvSpPr>
            <p:cNvPr id="5" name="TextBox 4"/>
            <p:cNvSpPr txBox="1"/>
            <p:nvPr/>
          </p:nvSpPr>
          <p:spPr>
            <a:xfrm>
              <a:off x="12514263" y="6431279"/>
              <a:ext cx="4356417" cy="382902"/>
            </a:xfrm>
            <a:prstGeom prst="rect">
              <a:avLst/>
            </a:prstGeom>
            <a:noFill/>
          </p:spPr>
          <p:txBody>
            <a:bodyPr wrap="square" rtlCol="0">
              <a:spAutoFit/>
            </a:bodyPr>
            <a:lstStyle/>
            <a:p>
              <a:r>
                <a:rPr lang="nl-NL" sz="712" spc="316" dirty="0"/>
                <a:t>0 1 2 3 4 5 6 7 8 9</a:t>
              </a:r>
              <a:endParaRPr lang="en-US" sz="712" spc="316" dirty="0" err="1"/>
            </a:p>
          </p:txBody>
        </p:sp>
        <p:sp>
          <p:nvSpPr>
            <p:cNvPr id="6" name="TextBox 5"/>
            <p:cNvSpPr txBox="1"/>
            <p:nvPr/>
          </p:nvSpPr>
          <p:spPr>
            <a:xfrm>
              <a:off x="12178982" y="6758415"/>
              <a:ext cx="456589" cy="2482959"/>
            </a:xfrm>
            <a:prstGeom prst="rect">
              <a:avLst/>
            </a:prstGeom>
            <a:noFill/>
          </p:spPr>
          <p:txBody>
            <a:bodyPr wrap="none" rtlCol="0">
              <a:spAutoFit/>
            </a:bodyPr>
            <a:lstStyle/>
            <a:p>
              <a:r>
                <a:rPr lang="nl-NL" sz="791" dirty="0"/>
                <a:t>0</a:t>
              </a:r>
            </a:p>
            <a:p>
              <a:r>
                <a:rPr lang="nl-NL" sz="791" dirty="0"/>
                <a:t>1</a:t>
              </a:r>
            </a:p>
            <a:p>
              <a:r>
                <a:rPr lang="nl-NL" sz="791" dirty="0"/>
                <a:t>2</a:t>
              </a:r>
            </a:p>
            <a:p>
              <a:r>
                <a:rPr lang="nl-NL" sz="791" dirty="0"/>
                <a:t>3</a:t>
              </a:r>
            </a:p>
            <a:p>
              <a:r>
                <a:rPr lang="nl-NL" sz="791" dirty="0"/>
                <a:t>4</a:t>
              </a:r>
            </a:p>
            <a:p>
              <a:r>
                <a:rPr lang="nl-NL" sz="791" dirty="0"/>
                <a:t>5</a:t>
              </a:r>
            </a:p>
            <a:p>
              <a:r>
                <a:rPr lang="nl-NL" sz="791" dirty="0"/>
                <a:t>6</a:t>
              </a:r>
            </a:p>
            <a:p>
              <a:r>
                <a:rPr lang="nl-NL" sz="791" dirty="0"/>
                <a:t>7</a:t>
              </a:r>
            </a:p>
            <a:p>
              <a:r>
                <a:rPr lang="nl-NL" sz="791" dirty="0"/>
                <a:t>8</a:t>
              </a:r>
            </a:p>
            <a:p>
              <a:r>
                <a:rPr lang="nl-NL" sz="791" dirty="0"/>
                <a:t>9</a:t>
              </a:r>
              <a:endParaRPr lang="en-US" sz="791" dirty="0" err="1"/>
            </a:p>
          </p:txBody>
        </p:sp>
        <p:cxnSp>
          <p:nvCxnSpPr>
            <p:cNvPr id="8" name="Straight Connector 7"/>
            <p:cNvCxnSpPr/>
            <p:nvPr/>
          </p:nvCxnSpPr>
          <p:spPr>
            <a:xfrm>
              <a:off x="12105290" y="6788895"/>
              <a:ext cx="439963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12471050" y="6261407"/>
              <a:ext cx="0" cy="2821465"/>
            </a:xfrm>
            <a:prstGeom prst="line">
              <a:avLst/>
            </a:prstGeom>
          </p:spPr>
          <p:style>
            <a:lnRef idx="1">
              <a:schemeClr val="accent1"/>
            </a:lnRef>
            <a:fillRef idx="0">
              <a:schemeClr val="accent1"/>
            </a:fillRef>
            <a:effectRef idx="0">
              <a:schemeClr val="accent1"/>
            </a:effectRef>
            <a:fontRef idx="minor">
              <a:schemeClr val="tx1"/>
            </a:fontRef>
          </p:style>
        </p:cxnSp>
      </p:grpSp>
      <p:pic>
        <p:nvPicPr>
          <p:cNvPr id="11271"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73524" y="1281174"/>
            <a:ext cx="2539860" cy="12741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TextBox 13"/>
          <p:cNvSpPr txBox="1"/>
          <p:nvPr/>
        </p:nvSpPr>
        <p:spPr>
          <a:xfrm>
            <a:off x="6202416" y="1675095"/>
            <a:ext cx="702436" cy="201915"/>
          </a:xfrm>
          <a:prstGeom prst="rect">
            <a:avLst/>
          </a:prstGeom>
          <a:noFill/>
        </p:spPr>
        <p:txBody>
          <a:bodyPr wrap="none" rtlCol="0">
            <a:spAutoFit/>
          </a:bodyPr>
          <a:lstStyle/>
          <a:p>
            <a:r>
              <a:rPr lang="nl-NL" sz="712" dirty="0" err="1"/>
              <a:t>Naïve</a:t>
            </a:r>
            <a:r>
              <a:rPr lang="nl-NL" sz="712" dirty="0"/>
              <a:t> Bayes</a:t>
            </a:r>
            <a:endParaRPr lang="en-US" sz="712" dirty="0" err="1"/>
          </a:p>
        </p:txBody>
      </p:sp>
      <p:sp>
        <p:nvSpPr>
          <p:cNvPr id="15" name="Right Arrow 14"/>
          <p:cNvSpPr/>
          <p:nvPr/>
        </p:nvSpPr>
        <p:spPr>
          <a:xfrm>
            <a:off x="5922881" y="1703811"/>
            <a:ext cx="200319" cy="186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6" name="Down Arrow 15"/>
          <p:cNvSpPr/>
          <p:nvPr/>
        </p:nvSpPr>
        <p:spPr>
          <a:xfrm>
            <a:off x="1968936" y="2804808"/>
            <a:ext cx="184839" cy="2472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17" name="TextBox 16"/>
          <p:cNvSpPr txBox="1"/>
          <p:nvPr/>
        </p:nvSpPr>
        <p:spPr>
          <a:xfrm>
            <a:off x="1603818" y="3110194"/>
            <a:ext cx="750526" cy="201915"/>
          </a:xfrm>
          <a:prstGeom prst="rect">
            <a:avLst/>
          </a:prstGeom>
          <a:noFill/>
        </p:spPr>
        <p:txBody>
          <a:bodyPr wrap="none" rtlCol="0">
            <a:spAutoFit/>
          </a:bodyPr>
          <a:lstStyle/>
          <a:p>
            <a:r>
              <a:rPr lang="nl-NL" sz="712" dirty="0" err="1"/>
              <a:t>Decision</a:t>
            </a:r>
            <a:r>
              <a:rPr lang="nl-NL" sz="712" dirty="0"/>
              <a:t> Tree</a:t>
            </a:r>
            <a:endParaRPr lang="en-US" sz="712" dirty="0" err="1"/>
          </a:p>
        </p:txBody>
      </p:sp>
      <p:sp>
        <p:nvSpPr>
          <p:cNvPr id="24" name="Right Arrow 23"/>
          <p:cNvSpPr/>
          <p:nvPr/>
        </p:nvSpPr>
        <p:spPr>
          <a:xfrm>
            <a:off x="3680203" y="4308017"/>
            <a:ext cx="200319" cy="18601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25" name="Down Arrow 24"/>
          <p:cNvSpPr/>
          <p:nvPr/>
        </p:nvSpPr>
        <p:spPr>
          <a:xfrm>
            <a:off x="7023026" y="1944069"/>
            <a:ext cx="184839" cy="24728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pic>
        <p:nvPicPr>
          <p:cNvPr id="22" name="Snagit_PPTCC3E">
            <a:hlinkClick r:id="rId9"/>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01303" y="3827587"/>
            <a:ext cx="1549822" cy="1115117"/>
          </a:xfrm>
          <a:prstGeom prst="rect">
            <a:avLst/>
          </a:prstGeom>
        </p:spPr>
      </p:pic>
      <p:sp>
        <p:nvSpPr>
          <p:cNvPr id="23" name="TextBox 22">
            <a:hlinkClick r:id="rId11"/>
          </p:cNvPr>
          <p:cNvSpPr txBox="1"/>
          <p:nvPr/>
        </p:nvSpPr>
        <p:spPr>
          <a:xfrm>
            <a:off x="6646241" y="3735940"/>
            <a:ext cx="722365" cy="311496"/>
          </a:xfrm>
          <a:prstGeom prst="rect">
            <a:avLst/>
          </a:prstGeom>
          <a:noFill/>
        </p:spPr>
        <p:txBody>
          <a:bodyPr wrap="square" rtlCol="0">
            <a:spAutoFit/>
          </a:bodyPr>
          <a:lstStyle/>
          <a:p>
            <a:pPr algn="r"/>
            <a:r>
              <a:rPr lang="nl-NL" sz="712" dirty="0" err="1"/>
              <a:t>Deep</a:t>
            </a:r>
            <a:r>
              <a:rPr lang="nl-NL" sz="712" dirty="0"/>
              <a:t> </a:t>
            </a:r>
            <a:r>
              <a:rPr lang="nl-NL" sz="712" dirty="0" err="1"/>
              <a:t>Neural</a:t>
            </a:r>
            <a:r>
              <a:rPr lang="nl-NL" sz="712" dirty="0"/>
              <a:t> Network</a:t>
            </a:r>
            <a:endParaRPr lang="en-US" sz="712" dirty="0" err="1"/>
          </a:p>
        </p:txBody>
      </p:sp>
      <p:sp>
        <p:nvSpPr>
          <p:cNvPr id="7" name="Footer Placeholder 6">
            <a:extLst>
              <a:ext uri="{FF2B5EF4-FFF2-40B4-BE49-F238E27FC236}">
                <a16:creationId xmlns:a16="http://schemas.microsoft.com/office/drawing/2014/main" id="{4EEBB283-9450-45E0-82B2-8298B9946CA0}"/>
              </a:ext>
            </a:extLst>
          </p:cNvPr>
          <p:cNvSpPr>
            <a:spLocks noGrp="1"/>
          </p:cNvSpPr>
          <p:nvPr>
            <p:ph type="ftr" sz="quarter" idx="11"/>
          </p:nvPr>
        </p:nvSpPr>
        <p:spPr/>
        <p:txBody>
          <a:bodyPr/>
          <a:lstStyle/>
          <a:p>
            <a:r>
              <a:rPr lang="en-US"/>
              <a:t>The Art of Intelligence</a:t>
            </a:r>
            <a:endParaRPr lang="nl-NL" dirty="0"/>
          </a:p>
        </p:txBody>
      </p:sp>
      <p:sp>
        <p:nvSpPr>
          <p:cNvPr id="10" name="Slide Number Placeholder 9">
            <a:extLst>
              <a:ext uri="{FF2B5EF4-FFF2-40B4-BE49-F238E27FC236}">
                <a16:creationId xmlns:a16="http://schemas.microsoft.com/office/drawing/2014/main" id="{4E161792-014F-4906-A639-0F291DA2E0B6}"/>
              </a:ext>
            </a:extLst>
          </p:cNvPr>
          <p:cNvSpPr>
            <a:spLocks noGrp="1"/>
          </p:cNvSpPr>
          <p:nvPr>
            <p:ph type="sldNum" sz="quarter" idx="12"/>
          </p:nvPr>
        </p:nvSpPr>
        <p:spPr/>
        <p:txBody>
          <a:bodyPr/>
          <a:lstStyle/>
          <a:p>
            <a:fld id="{14F1411D-0280-154F-AEAC-4C20B7AA46B2}" type="slidenum">
              <a:rPr lang="nl-NL" smtClean="0"/>
              <a:t>33</a:t>
            </a:fld>
            <a:endParaRPr lang="nl-NL"/>
          </a:p>
        </p:txBody>
      </p:sp>
    </p:spTree>
    <p:extLst>
      <p:ext uri="{BB962C8B-B14F-4D97-AF65-F5344CB8AC3E}">
        <p14:creationId xmlns:p14="http://schemas.microsoft.com/office/powerpoint/2010/main" val="38127851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127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1126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2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16" grpId="0" animBg="1"/>
      <p:bldP spid="17" grpId="0"/>
      <p:bldP spid="24" grpId="0" animBg="1"/>
      <p:bldP spid="25" grpId="0" animBg="1"/>
      <p:bldP spid="2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Classification</a:t>
            </a:r>
            <a:r>
              <a:rPr lang="nl-NL" dirty="0"/>
              <a:t> </a:t>
            </a:r>
            <a:r>
              <a:rPr lang="nl-NL" dirty="0" err="1"/>
              <a:t>gone</a:t>
            </a:r>
            <a:r>
              <a:rPr lang="nl-NL" dirty="0"/>
              <a:t> wrong</a:t>
            </a:r>
            <a:endParaRPr lang="en-US" dirty="0"/>
          </a:p>
        </p:txBody>
      </p:sp>
      <p:sp>
        <p:nvSpPr>
          <p:cNvPr id="3" name="Text Placeholder 2"/>
          <p:cNvSpPr>
            <a:spLocks noGrp="1"/>
          </p:cNvSpPr>
          <p:nvPr>
            <p:ph idx="1"/>
          </p:nvPr>
        </p:nvSpPr>
        <p:spPr/>
        <p:txBody>
          <a:bodyPr/>
          <a:lstStyle/>
          <a:p>
            <a:r>
              <a:rPr lang="nl-NL" dirty="0"/>
              <a:t>Machine </a:t>
            </a:r>
            <a:r>
              <a:rPr lang="nl-NL" dirty="0" err="1"/>
              <a:t>learning</a:t>
            </a:r>
            <a:r>
              <a:rPr lang="nl-NL" dirty="0"/>
              <a:t> </a:t>
            </a:r>
            <a:r>
              <a:rPr lang="nl-NL" dirty="0" err="1"/>
              <a:t>applied</a:t>
            </a:r>
            <a:r>
              <a:rPr lang="nl-NL" dirty="0"/>
              <a:t> </a:t>
            </a:r>
            <a:r>
              <a:rPr lang="nl-NL" dirty="0" err="1"/>
              <a:t>to</a:t>
            </a:r>
            <a:r>
              <a:rPr lang="nl-NL" dirty="0"/>
              <a:t> </a:t>
            </a:r>
            <a:r>
              <a:rPr lang="nl-NL" dirty="0" err="1"/>
              <a:t>millions</a:t>
            </a:r>
            <a:r>
              <a:rPr lang="nl-NL" dirty="0"/>
              <a:t> of </a:t>
            </a:r>
            <a:r>
              <a:rPr lang="nl-NL" dirty="0" err="1"/>
              <a:t>drawings</a:t>
            </a:r>
            <a:br>
              <a:rPr lang="nl-NL" dirty="0"/>
            </a:br>
            <a:r>
              <a:rPr lang="nl-NL" dirty="0"/>
              <a:t>on </a:t>
            </a:r>
            <a:r>
              <a:rPr lang="nl-NL" dirty="0" err="1"/>
              <a:t>QuickDraw</a:t>
            </a:r>
            <a:endParaRPr lang="nl-NL" dirty="0"/>
          </a:p>
          <a:p>
            <a:pPr lvl="1"/>
            <a:r>
              <a:rPr lang="nl-NL" dirty="0" err="1"/>
              <a:t>to</a:t>
            </a:r>
            <a:r>
              <a:rPr lang="nl-NL" dirty="0"/>
              <a:t> </a:t>
            </a:r>
            <a:r>
              <a:rPr lang="nl-NL" dirty="0" err="1"/>
              <a:t>classify</a:t>
            </a:r>
            <a:r>
              <a:rPr lang="nl-NL" dirty="0"/>
              <a:t> </a:t>
            </a:r>
            <a:r>
              <a:rPr lang="nl-NL" dirty="0" err="1"/>
              <a:t>drawings</a:t>
            </a:r>
            <a:endParaRPr lang="nl-NL" dirty="0"/>
          </a:p>
          <a:p>
            <a:pPr lvl="1"/>
            <a:r>
              <a:rPr lang="nl-NL" dirty="0"/>
              <a:t>For </a:t>
            </a:r>
            <a:r>
              <a:rPr lang="nl-NL" dirty="0" err="1"/>
              <a:t>example</a:t>
            </a:r>
            <a:r>
              <a:rPr lang="nl-NL" dirty="0"/>
              <a:t>: </a:t>
            </a:r>
            <a:r>
              <a:rPr lang="nl-NL" dirty="0" err="1"/>
              <a:t>drawings</a:t>
            </a:r>
            <a:r>
              <a:rPr lang="nl-NL" dirty="0"/>
              <a:t> of </a:t>
            </a:r>
            <a:r>
              <a:rPr lang="nl-NL" dirty="0" err="1"/>
              <a:t>beds</a:t>
            </a:r>
            <a:endParaRPr lang="nl-NL" dirty="0"/>
          </a:p>
          <a:p>
            <a:r>
              <a:rPr lang="nl-NL" dirty="0"/>
              <a:t>See for </a:t>
            </a:r>
            <a:r>
              <a:rPr lang="nl-NL" dirty="0" err="1"/>
              <a:t>example</a:t>
            </a:r>
            <a:r>
              <a:rPr lang="nl-NL" dirty="0"/>
              <a:t>:</a:t>
            </a:r>
          </a:p>
          <a:p>
            <a:pPr lvl="1"/>
            <a:r>
              <a:rPr lang="nl-NL" dirty="0">
                <a:hlinkClick r:id="rId3"/>
              </a:rPr>
              <a:t>https://aiexperiments.withgoogle.com/quick-draw</a:t>
            </a:r>
            <a:r>
              <a:rPr lang="nl-NL" dirty="0"/>
              <a:t> </a:t>
            </a:r>
            <a:endParaRPr lang="en-US" dirty="0"/>
          </a:p>
        </p:txBody>
      </p:sp>
      <p:pic>
        <p:nvPicPr>
          <p:cNvPr id="10242" name="Picture 2" descr="https://pbs.twimg.com/media/DAKpv4VV0AAIlrw.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0352" y="210218"/>
            <a:ext cx="2521872" cy="448332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Left Arrow 3"/>
          <p:cNvSpPr/>
          <p:nvPr/>
        </p:nvSpPr>
        <p:spPr>
          <a:xfrm>
            <a:off x="8353914" y="2869099"/>
            <a:ext cx="216985" cy="96438"/>
          </a:xfrm>
          <a:prstGeom prst="lef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712"/>
          </a:p>
        </p:txBody>
      </p:sp>
      <p:sp>
        <p:nvSpPr>
          <p:cNvPr id="5" name="Footer Placeholder 4">
            <a:extLst>
              <a:ext uri="{FF2B5EF4-FFF2-40B4-BE49-F238E27FC236}">
                <a16:creationId xmlns:a16="http://schemas.microsoft.com/office/drawing/2014/main" id="{2ED6A072-C917-4383-8BE1-860DCA1CB79D}"/>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BA9AB6C2-B55F-459F-BCB9-3A1D58678E20}"/>
              </a:ext>
            </a:extLst>
          </p:cNvPr>
          <p:cNvSpPr>
            <a:spLocks noGrp="1"/>
          </p:cNvSpPr>
          <p:nvPr>
            <p:ph type="sldNum" sz="quarter" idx="12"/>
          </p:nvPr>
        </p:nvSpPr>
        <p:spPr/>
        <p:txBody>
          <a:bodyPr/>
          <a:lstStyle/>
          <a:p>
            <a:fld id="{14F1411D-0280-154F-AEAC-4C20B7AA46B2}" type="slidenum">
              <a:rPr lang="nl-NL" smtClean="0"/>
              <a:t>34</a:t>
            </a:fld>
            <a:endParaRPr lang="nl-NL"/>
          </a:p>
        </p:txBody>
      </p:sp>
    </p:spTree>
    <p:extLst>
      <p:ext uri="{BB962C8B-B14F-4D97-AF65-F5344CB8AC3E}">
        <p14:creationId xmlns:p14="http://schemas.microsoft.com/office/powerpoint/2010/main" val="4387351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4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Machine </a:t>
            </a:r>
            <a:r>
              <a:rPr lang="nl-NL" dirty="0" err="1"/>
              <a:t>learning</a:t>
            </a:r>
            <a:r>
              <a:rPr lang="nl-NL" dirty="0"/>
              <a:t> </a:t>
            </a:r>
            <a:r>
              <a:rPr lang="nl-NL" dirty="0">
                <a:sym typeface="Wingdings" panose="05000000000000000000" pitchFamily="2" charset="2"/>
              </a:rPr>
              <a:t> </a:t>
            </a:r>
            <a:r>
              <a:rPr lang="nl-NL" dirty="0" err="1"/>
              <a:t>operational</a:t>
            </a:r>
            <a:r>
              <a:rPr lang="nl-NL" dirty="0"/>
              <a:t> systems</a:t>
            </a:r>
            <a:endParaRPr lang="en-US" dirty="0"/>
          </a:p>
        </p:txBody>
      </p:sp>
      <p:sp>
        <p:nvSpPr>
          <p:cNvPr id="3" name="Text Placeholder 2"/>
          <p:cNvSpPr>
            <a:spLocks noGrp="1"/>
          </p:cNvSpPr>
          <p:nvPr>
            <p:ph idx="1"/>
          </p:nvPr>
        </p:nvSpPr>
        <p:spPr>
          <a:xfrm>
            <a:off x="720003" y="936000"/>
            <a:ext cx="7284872" cy="3780000"/>
          </a:xfrm>
        </p:spPr>
        <p:txBody>
          <a:bodyPr/>
          <a:lstStyle/>
          <a:p>
            <a:r>
              <a:rPr lang="nl-NL" dirty="0"/>
              <a:t>“We have a model </a:t>
            </a:r>
            <a:r>
              <a:rPr lang="nl-NL" dirty="0" err="1"/>
              <a:t>that</a:t>
            </a:r>
            <a:r>
              <a:rPr lang="nl-NL" dirty="0"/>
              <a:t> </a:t>
            </a:r>
            <a:r>
              <a:rPr lang="nl-NL" dirty="0" err="1"/>
              <a:t>will</a:t>
            </a:r>
            <a:r>
              <a:rPr lang="nl-NL" dirty="0"/>
              <a:t> </a:t>
            </a:r>
            <a:r>
              <a:rPr lang="nl-NL" dirty="0" err="1"/>
              <a:t>choose</a:t>
            </a:r>
            <a:r>
              <a:rPr lang="nl-NL" dirty="0"/>
              <a:t> </a:t>
            </a:r>
            <a:r>
              <a:rPr lang="nl-NL" dirty="0" err="1"/>
              <a:t>the</a:t>
            </a:r>
            <a:r>
              <a:rPr lang="nl-NL" dirty="0"/>
              <a:t> best </a:t>
            </a:r>
            <a:r>
              <a:rPr lang="nl-NL" b="1" dirty="0" err="1"/>
              <a:t>chess</a:t>
            </a:r>
            <a:r>
              <a:rPr lang="nl-NL" b="1" dirty="0"/>
              <a:t> move</a:t>
            </a:r>
            <a:r>
              <a:rPr lang="nl-NL" dirty="0"/>
              <a:t> </a:t>
            </a:r>
            <a:r>
              <a:rPr lang="nl-NL" dirty="0" err="1"/>
              <a:t>based</a:t>
            </a:r>
            <a:r>
              <a:rPr lang="nl-NL" dirty="0"/>
              <a:t> on </a:t>
            </a:r>
            <a:r>
              <a:rPr lang="nl-NL" dirty="0" err="1"/>
              <a:t>certain</a:t>
            </a:r>
            <a:r>
              <a:rPr lang="nl-NL" dirty="0"/>
              <a:t> input”</a:t>
            </a:r>
            <a:endParaRPr lang="en-US" dirty="0"/>
          </a:p>
        </p:txBody>
      </p:sp>
      <p:sp>
        <p:nvSpPr>
          <p:cNvPr id="4" name="AutoShape 2" descr="Image result for black box input output"/>
          <p:cNvSpPr>
            <a:spLocks noChangeAspect="1" noChangeArrowheads="1"/>
          </p:cNvSpPr>
          <p:nvPr/>
        </p:nvSpPr>
        <p:spPr bwMode="auto">
          <a:xfrm>
            <a:off x="82039" y="-614377"/>
            <a:ext cx="3214589" cy="1280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01279" y="1549523"/>
            <a:ext cx="2444762" cy="974085"/>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Related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147413" y="2198557"/>
            <a:ext cx="3048837" cy="21346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Related image"/>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0000"/>
          <a:stretch/>
        </p:blipFill>
        <p:spPr bwMode="auto">
          <a:xfrm>
            <a:off x="3671831" y="2198557"/>
            <a:ext cx="1524419" cy="213468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E51D8647-5717-4D11-9FA0-CEBE17A30D24}"/>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AFC9FE1C-7FB6-4CFC-BBF3-E09C7F2D2A3F}"/>
              </a:ext>
            </a:extLst>
          </p:cNvPr>
          <p:cNvSpPr>
            <a:spLocks noGrp="1"/>
          </p:cNvSpPr>
          <p:nvPr>
            <p:ph type="sldNum" sz="quarter" idx="12"/>
          </p:nvPr>
        </p:nvSpPr>
        <p:spPr/>
        <p:txBody>
          <a:bodyPr/>
          <a:lstStyle/>
          <a:p>
            <a:fld id="{14F1411D-0280-154F-AEAC-4C20B7AA46B2}" type="slidenum">
              <a:rPr lang="nl-NL" smtClean="0"/>
              <a:t>35</a:t>
            </a:fld>
            <a:endParaRPr lang="nl-NL"/>
          </a:p>
        </p:txBody>
      </p:sp>
    </p:spTree>
    <p:extLst>
      <p:ext uri="{BB962C8B-B14F-4D97-AF65-F5344CB8AC3E}">
        <p14:creationId xmlns:p14="http://schemas.microsoft.com/office/powerpoint/2010/main" val="6855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1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Machine </a:t>
            </a:r>
            <a:r>
              <a:rPr lang="nl-NL" dirty="0" err="1"/>
              <a:t>learning</a:t>
            </a:r>
            <a:r>
              <a:rPr lang="nl-NL" dirty="0"/>
              <a:t> </a:t>
            </a:r>
            <a:r>
              <a:rPr lang="nl-NL" dirty="0">
                <a:sym typeface="Wingdings" panose="05000000000000000000" pitchFamily="2" charset="2"/>
              </a:rPr>
              <a:t> </a:t>
            </a:r>
            <a:r>
              <a:rPr lang="nl-NL" dirty="0" err="1"/>
              <a:t>operational</a:t>
            </a:r>
            <a:r>
              <a:rPr lang="nl-NL" dirty="0"/>
              <a:t> systems</a:t>
            </a:r>
            <a:endParaRPr lang="en-US" dirty="0"/>
          </a:p>
        </p:txBody>
      </p:sp>
      <p:sp>
        <p:nvSpPr>
          <p:cNvPr id="3" name="Text Placeholder 2"/>
          <p:cNvSpPr>
            <a:spLocks noGrp="1"/>
          </p:cNvSpPr>
          <p:nvPr>
            <p:ph idx="1"/>
          </p:nvPr>
        </p:nvSpPr>
        <p:spPr/>
        <p:txBody>
          <a:bodyPr/>
          <a:lstStyle/>
          <a:p>
            <a:r>
              <a:rPr lang="nl-NL" dirty="0"/>
              <a:t>Discovery =&gt; Model =&gt; </a:t>
            </a:r>
            <a:r>
              <a:rPr lang="nl-NL" dirty="0" err="1"/>
              <a:t>Deploy</a:t>
            </a:r>
            <a:endParaRPr lang="nl-NL" dirty="0"/>
          </a:p>
          <a:p>
            <a:r>
              <a:rPr lang="nl-NL" dirty="0"/>
              <a:t>“We have a model </a:t>
            </a:r>
            <a:r>
              <a:rPr lang="nl-NL" dirty="0" err="1"/>
              <a:t>that</a:t>
            </a:r>
            <a:r>
              <a:rPr lang="nl-NL" dirty="0"/>
              <a:t> </a:t>
            </a:r>
            <a:r>
              <a:rPr lang="nl-NL" dirty="0" err="1"/>
              <a:t>will</a:t>
            </a:r>
            <a:r>
              <a:rPr lang="nl-NL" dirty="0"/>
              <a:t> </a:t>
            </a:r>
            <a:r>
              <a:rPr lang="nl-NL" dirty="0" err="1"/>
              <a:t>predict</a:t>
            </a:r>
            <a:r>
              <a:rPr lang="nl-NL" dirty="0"/>
              <a:t> a class (</a:t>
            </a:r>
            <a:r>
              <a:rPr lang="nl-NL" dirty="0" err="1"/>
              <a:t>classification</a:t>
            </a:r>
            <a:r>
              <a:rPr lang="nl-NL" dirty="0"/>
              <a:t>) or </a:t>
            </a:r>
            <a:r>
              <a:rPr lang="nl-NL" dirty="0" err="1"/>
              <a:t>value</a:t>
            </a:r>
            <a:r>
              <a:rPr lang="nl-NL" dirty="0"/>
              <a:t> (</a:t>
            </a:r>
            <a:r>
              <a:rPr lang="nl-NL" dirty="0" err="1"/>
              <a:t>regression</a:t>
            </a:r>
            <a:r>
              <a:rPr lang="nl-NL" dirty="0"/>
              <a:t>) </a:t>
            </a:r>
            <a:r>
              <a:rPr lang="nl-NL" dirty="0" err="1"/>
              <a:t>based</a:t>
            </a:r>
            <a:r>
              <a:rPr lang="nl-NL" dirty="0"/>
              <a:t> on </a:t>
            </a:r>
            <a:r>
              <a:rPr lang="nl-NL" dirty="0" err="1"/>
              <a:t>certain</a:t>
            </a:r>
            <a:r>
              <a:rPr lang="nl-NL" dirty="0"/>
              <a:t> input </a:t>
            </a:r>
            <a:r>
              <a:rPr lang="nl-NL" dirty="0" err="1"/>
              <a:t>with</a:t>
            </a:r>
            <a:r>
              <a:rPr lang="nl-NL" dirty="0"/>
              <a:t> a </a:t>
            </a:r>
            <a:r>
              <a:rPr lang="nl-NL" dirty="0" err="1"/>
              <a:t>meaningful</a:t>
            </a:r>
            <a:r>
              <a:rPr lang="nl-NL" dirty="0"/>
              <a:t> </a:t>
            </a:r>
            <a:r>
              <a:rPr lang="nl-NL" dirty="0" err="1"/>
              <a:t>degree</a:t>
            </a:r>
            <a:r>
              <a:rPr lang="nl-NL" dirty="0"/>
              <a:t> of </a:t>
            </a:r>
            <a:r>
              <a:rPr lang="nl-NL" dirty="0" err="1"/>
              <a:t>accuracy</a:t>
            </a:r>
            <a:r>
              <a:rPr lang="nl-NL" dirty="0"/>
              <a:t>” – </a:t>
            </a:r>
            <a:r>
              <a:rPr lang="nl-NL" dirty="0" err="1"/>
              <a:t>how</a:t>
            </a:r>
            <a:r>
              <a:rPr lang="nl-NL" dirty="0"/>
              <a:t> </a:t>
            </a:r>
            <a:r>
              <a:rPr lang="nl-NL" dirty="0" err="1"/>
              <a:t>can</a:t>
            </a:r>
            <a:r>
              <a:rPr lang="nl-NL" dirty="0"/>
              <a:t> we make </a:t>
            </a:r>
            <a:r>
              <a:rPr lang="nl-NL" dirty="0" err="1"/>
              <a:t>use</a:t>
            </a:r>
            <a:r>
              <a:rPr lang="nl-NL" dirty="0"/>
              <a:t> of </a:t>
            </a:r>
            <a:r>
              <a:rPr lang="nl-NL" dirty="0" err="1"/>
              <a:t>that</a:t>
            </a:r>
            <a:r>
              <a:rPr lang="nl-NL" dirty="0"/>
              <a:t> model?</a:t>
            </a:r>
            <a:endParaRPr lang="en-US" dirty="0"/>
          </a:p>
        </p:txBody>
      </p:sp>
      <p:sp>
        <p:nvSpPr>
          <p:cNvPr id="4" name="AutoShape 2" descr="Image result for black box input output"/>
          <p:cNvSpPr>
            <a:spLocks noChangeAspect="1" noChangeArrowheads="1"/>
          </p:cNvSpPr>
          <p:nvPr/>
        </p:nvSpPr>
        <p:spPr bwMode="auto">
          <a:xfrm>
            <a:off x="82039" y="-614377"/>
            <a:ext cx="3214589" cy="1280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7172" name="Picture 4" descr="Image result for black box input outpu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73601" y="2977927"/>
            <a:ext cx="3214589" cy="1280813"/>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11F07500-F68C-4688-A4CD-D902A654AAB2}"/>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A71B1F04-773A-4867-BA17-792E70B7FC8F}"/>
              </a:ext>
            </a:extLst>
          </p:cNvPr>
          <p:cNvSpPr>
            <a:spLocks noGrp="1"/>
          </p:cNvSpPr>
          <p:nvPr>
            <p:ph type="sldNum" sz="quarter" idx="12"/>
          </p:nvPr>
        </p:nvSpPr>
        <p:spPr/>
        <p:txBody>
          <a:bodyPr/>
          <a:lstStyle/>
          <a:p>
            <a:fld id="{14F1411D-0280-154F-AEAC-4C20B7AA46B2}" type="slidenum">
              <a:rPr lang="nl-NL" smtClean="0"/>
              <a:t>36</a:t>
            </a:fld>
            <a:endParaRPr lang="nl-NL"/>
          </a:p>
        </p:txBody>
      </p:sp>
    </p:spTree>
    <p:extLst>
      <p:ext uri="{BB962C8B-B14F-4D97-AF65-F5344CB8AC3E}">
        <p14:creationId xmlns:p14="http://schemas.microsoft.com/office/powerpoint/2010/main" val="277331737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Deploy</a:t>
            </a:r>
            <a:r>
              <a:rPr lang="nl-NL" dirty="0"/>
              <a:t> model </a:t>
            </a:r>
            <a:r>
              <a:rPr lang="nl-NL" dirty="0" err="1"/>
              <a:t>and</a:t>
            </a:r>
            <a:r>
              <a:rPr lang="nl-NL" dirty="0"/>
              <a:t> </a:t>
            </a:r>
            <a:r>
              <a:rPr lang="nl-NL" dirty="0" err="1"/>
              <a:t>expose</a:t>
            </a:r>
            <a:endParaRPr lang="en-US" dirty="0"/>
          </a:p>
        </p:txBody>
      </p:sp>
      <p:sp>
        <p:nvSpPr>
          <p:cNvPr id="3" name="Text Placeholder 2"/>
          <p:cNvSpPr>
            <a:spLocks noGrp="1"/>
          </p:cNvSpPr>
          <p:nvPr>
            <p:ph idx="1"/>
          </p:nvPr>
        </p:nvSpPr>
        <p:spPr/>
        <p:txBody>
          <a:bodyPr>
            <a:normAutofit/>
          </a:bodyPr>
          <a:lstStyle/>
          <a:p>
            <a:r>
              <a:rPr lang="nl-NL" dirty="0"/>
              <a:t>Model is </a:t>
            </a:r>
            <a:r>
              <a:rPr lang="nl-NL" dirty="0" err="1"/>
              <a:t>usually</a:t>
            </a:r>
            <a:r>
              <a:rPr lang="nl-NL" dirty="0"/>
              <a:t> </a:t>
            </a:r>
            <a:r>
              <a:rPr lang="nl-NL" dirty="0" err="1"/>
              <a:t>created</a:t>
            </a:r>
            <a:r>
              <a:rPr lang="nl-NL" dirty="0"/>
              <a:t> on Big Data in Data </a:t>
            </a:r>
            <a:r>
              <a:rPr lang="nl-NL" dirty="0" err="1"/>
              <a:t>Science</a:t>
            </a:r>
            <a:r>
              <a:rPr lang="nl-NL" dirty="0"/>
              <a:t> environment </a:t>
            </a:r>
            <a:r>
              <a:rPr lang="nl-NL" dirty="0" err="1"/>
              <a:t>using</a:t>
            </a:r>
            <a:r>
              <a:rPr lang="nl-NL" dirty="0"/>
              <a:t> </a:t>
            </a:r>
            <a:r>
              <a:rPr lang="nl-NL" dirty="0" err="1"/>
              <a:t>the</a:t>
            </a:r>
            <a:r>
              <a:rPr lang="nl-NL" dirty="0"/>
              <a:t> Data </a:t>
            </a:r>
            <a:r>
              <a:rPr lang="nl-NL" dirty="0" err="1"/>
              <a:t>Scientist’s</a:t>
            </a:r>
            <a:r>
              <a:rPr lang="nl-NL" dirty="0"/>
              <a:t> tools</a:t>
            </a:r>
          </a:p>
          <a:p>
            <a:pPr lvl="1"/>
            <a:r>
              <a:rPr lang="nl-NL" dirty="0"/>
              <a:t>Model </a:t>
            </a:r>
            <a:r>
              <a:rPr lang="nl-NL" dirty="0" err="1"/>
              <a:t>itself</a:t>
            </a:r>
            <a:r>
              <a:rPr lang="nl-NL" dirty="0"/>
              <a:t> is </a:t>
            </a:r>
            <a:r>
              <a:rPr lang="nl-NL" dirty="0" err="1"/>
              <a:t>typically</a:t>
            </a:r>
            <a:r>
              <a:rPr lang="nl-NL" dirty="0"/>
              <a:t> </a:t>
            </a:r>
            <a:r>
              <a:rPr lang="nl-NL" dirty="0" err="1"/>
              <a:t>fairly</a:t>
            </a:r>
            <a:r>
              <a:rPr lang="nl-NL" dirty="0"/>
              <a:t> small</a:t>
            </a:r>
          </a:p>
          <a:p>
            <a:r>
              <a:rPr lang="nl-NL" dirty="0"/>
              <a:t>Model </a:t>
            </a:r>
            <a:r>
              <a:rPr lang="nl-NL" dirty="0" err="1"/>
              <a:t>will</a:t>
            </a:r>
            <a:r>
              <a:rPr lang="nl-NL" dirty="0"/>
              <a:t> </a:t>
            </a:r>
            <a:r>
              <a:rPr lang="nl-NL" dirty="0" err="1"/>
              <a:t>be</a:t>
            </a:r>
            <a:r>
              <a:rPr lang="nl-NL" dirty="0"/>
              <a:t> </a:t>
            </a:r>
            <a:r>
              <a:rPr lang="nl-NL" dirty="0" err="1"/>
              <a:t>applied</a:t>
            </a:r>
            <a:r>
              <a:rPr lang="nl-NL" dirty="0"/>
              <a:t> in </a:t>
            </a:r>
            <a:r>
              <a:rPr lang="nl-NL" dirty="0" err="1"/>
              <a:t>operational</a:t>
            </a:r>
            <a:r>
              <a:rPr lang="nl-NL" dirty="0"/>
              <a:t> systems </a:t>
            </a:r>
            <a:r>
              <a:rPr lang="nl-NL" dirty="0" err="1"/>
              <a:t>against</a:t>
            </a:r>
            <a:r>
              <a:rPr lang="nl-NL" dirty="0"/>
              <a:t> single data items (</a:t>
            </a:r>
            <a:r>
              <a:rPr lang="nl-NL" dirty="0" err="1"/>
              <a:t>not</a:t>
            </a:r>
            <a:r>
              <a:rPr lang="nl-NL" dirty="0"/>
              <a:t> </a:t>
            </a:r>
            <a:r>
              <a:rPr lang="nl-NL" dirty="0" err="1"/>
              <a:t>huge</a:t>
            </a:r>
            <a:r>
              <a:rPr lang="nl-NL" dirty="0"/>
              <a:t> </a:t>
            </a:r>
            <a:r>
              <a:rPr lang="nl-NL" dirty="0" err="1"/>
              <a:t>collections</a:t>
            </a:r>
            <a:r>
              <a:rPr lang="nl-NL" dirty="0"/>
              <a:t> nor </a:t>
            </a:r>
            <a:r>
              <a:rPr lang="nl-NL" dirty="0" err="1"/>
              <a:t>the</a:t>
            </a:r>
            <a:r>
              <a:rPr lang="nl-NL" dirty="0"/>
              <a:t> </a:t>
            </a:r>
            <a:r>
              <a:rPr lang="nl-NL" dirty="0" err="1"/>
              <a:t>entire</a:t>
            </a:r>
            <a:r>
              <a:rPr lang="nl-NL" dirty="0"/>
              <a:t> Big Data set)</a:t>
            </a:r>
          </a:p>
          <a:p>
            <a:pPr lvl="1"/>
            <a:r>
              <a:rPr lang="nl-NL" dirty="0"/>
              <a:t>Running </a:t>
            </a:r>
            <a:r>
              <a:rPr lang="nl-NL" dirty="0" err="1"/>
              <a:t>the</a:t>
            </a:r>
            <a:r>
              <a:rPr lang="nl-NL" dirty="0"/>
              <a:t> model online </a:t>
            </a:r>
            <a:r>
              <a:rPr lang="nl-NL" dirty="0" err="1"/>
              <a:t>may</a:t>
            </a:r>
            <a:r>
              <a:rPr lang="nl-NL" dirty="0"/>
              <a:t> </a:t>
            </a:r>
            <a:r>
              <a:rPr lang="nl-NL" dirty="0" err="1"/>
              <a:t>not</a:t>
            </a:r>
            <a:r>
              <a:rPr lang="nl-NL" dirty="0"/>
              <a:t> </a:t>
            </a:r>
            <a:r>
              <a:rPr lang="nl-NL" dirty="0" err="1"/>
              <a:t>require</a:t>
            </a:r>
            <a:r>
              <a:rPr lang="nl-NL" dirty="0"/>
              <a:t> </a:t>
            </a:r>
            <a:r>
              <a:rPr lang="nl-NL" dirty="0" err="1"/>
              <a:t>extensive</a:t>
            </a:r>
            <a:r>
              <a:rPr lang="nl-NL" dirty="0"/>
              <a:t> resources</a:t>
            </a:r>
          </a:p>
          <a:p>
            <a:r>
              <a:rPr lang="nl-NL" dirty="0" err="1"/>
              <a:t>Implementing</a:t>
            </a:r>
            <a:r>
              <a:rPr lang="nl-NL" dirty="0"/>
              <a:t> </a:t>
            </a:r>
            <a:r>
              <a:rPr lang="nl-NL" dirty="0" err="1"/>
              <a:t>the</a:t>
            </a:r>
            <a:r>
              <a:rPr lang="nl-NL" dirty="0"/>
              <a:t> model at </a:t>
            </a:r>
            <a:r>
              <a:rPr lang="nl-NL" dirty="0" err="1"/>
              <a:t>production</a:t>
            </a:r>
            <a:r>
              <a:rPr lang="nl-NL" dirty="0"/>
              <a:t> run time</a:t>
            </a:r>
          </a:p>
          <a:p>
            <a:pPr lvl="1"/>
            <a:r>
              <a:rPr lang="nl-NL" dirty="0"/>
              <a:t>Export model (</a:t>
            </a:r>
            <a:r>
              <a:rPr lang="nl-NL" dirty="0" err="1"/>
              <a:t>from</a:t>
            </a:r>
            <a:r>
              <a:rPr lang="nl-NL" dirty="0"/>
              <a:t> Data </a:t>
            </a:r>
            <a:r>
              <a:rPr lang="nl-NL" dirty="0" err="1"/>
              <a:t>Scientist</a:t>
            </a:r>
            <a:r>
              <a:rPr lang="nl-NL" dirty="0"/>
              <a:t> environment) </a:t>
            </a:r>
            <a:r>
              <a:rPr lang="nl-NL" dirty="0" err="1"/>
              <a:t>and</a:t>
            </a:r>
            <a:r>
              <a:rPr lang="nl-NL" dirty="0"/>
              <a:t> import (</a:t>
            </a:r>
            <a:r>
              <a:rPr lang="nl-NL" dirty="0" err="1"/>
              <a:t>into</a:t>
            </a:r>
            <a:r>
              <a:rPr lang="nl-NL" dirty="0"/>
              <a:t> </a:t>
            </a:r>
            <a:r>
              <a:rPr lang="nl-NL" dirty="0" err="1"/>
              <a:t>production</a:t>
            </a:r>
            <a:r>
              <a:rPr lang="nl-NL" dirty="0"/>
              <a:t> environment)</a:t>
            </a:r>
          </a:p>
          <a:p>
            <a:pPr lvl="1"/>
            <a:r>
              <a:rPr lang="nl-NL" dirty="0" err="1"/>
              <a:t>Reimplement</a:t>
            </a:r>
            <a:r>
              <a:rPr lang="nl-NL" dirty="0"/>
              <a:t> </a:t>
            </a:r>
            <a:r>
              <a:rPr lang="nl-NL" dirty="0" err="1"/>
              <a:t>the</a:t>
            </a:r>
            <a:r>
              <a:rPr lang="nl-NL" dirty="0"/>
              <a:t> model in </a:t>
            </a:r>
            <a:r>
              <a:rPr lang="nl-NL" dirty="0" err="1"/>
              <a:t>the</a:t>
            </a:r>
            <a:r>
              <a:rPr lang="nl-NL" dirty="0"/>
              <a:t> development </a:t>
            </a:r>
            <a:r>
              <a:rPr lang="nl-NL" dirty="0" err="1"/>
              <a:t>technology</a:t>
            </a:r>
            <a:r>
              <a:rPr lang="nl-NL" dirty="0"/>
              <a:t> </a:t>
            </a:r>
            <a:r>
              <a:rPr lang="nl-NL" dirty="0" err="1"/>
              <a:t>and</a:t>
            </a:r>
            <a:r>
              <a:rPr lang="nl-NL" dirty="0"/>
              <a:t> </a:t>
            </a:r>
            <a:r>
              <a:rPr lang="nl-NL" dirty="0" err="1"/>
              <a:t>deploy</a:t>
            </a:r>
            <a:r>
              <a:rPr lang="nl-NL" dirty="0"/>
              <a:t> (in </a:t>
            </a:r>
            <a:r>
              <a:rPr lang="nl-NL" dirty="0" err="1"/>
              <a:t>the</a:t>
            </a:r>
            <a:r>
              <a:rPr lang="nl-NL" dirty="0"/>
              <a:t> </a:t>
            </a:r>
            <a:r>
              <a:rPr lang="nl-NL" dirty="0" err="1"/>
              <a:t>regular</a:t>
            </a:r>
            <a:r>
              <a:rPr lang="nl-NL" dirty="0"/>
              <a:t> way) </a:t>
            </a:r>
            <a:r>
              <a:rPr lang="nl-NL" dirty="0" err="1"/>
              <a:t>to</a:t>
            </a:r>
            <a:r>
              <a:rPr lang="nl-NL" dirty="0"/>
              <a:t> </a:t>
            </a:r>
            <a:r>
              <a:rPr lang="nl-NL" dirty="0" err="1"/>
              <a:t>the</a:t>
            </a:r>
            <a:r>
              <a:rPr lang="nl-NL" dirty="0"/>
              <a:t> </a:t>
            </a:r>
            <a:r>
              <a:rPr lang="nl-NL" dirty="0" err="1"/>
              <a:t>production</a:t>
            </a:r>
            <a:r>
              <a:rPr lang="nl-NL" dirty="0"/>
              <a:t> environment</a:t>
            </a:r>
          </a:p>
          <a:p>
            <a:r>
              <a:rPr lang="nl-NL" dirty="0" err="1"/>
              <a:t>Expose</a:t>
            </a:r>
            <a:r>
              <a:rPr lang="nl-NL" dirty="0"/>
              <a:t> model </a:t>
            </a:r>
            <a:r>
              <a:rPr lang="nl-NL" dirty="0" err="1"/>
              <a:t>through</a:t>
            </a:r>
            <a:r>
              <a:rPr lang="nl-NL" dirty="0"/>
              <a:t> API</a:t>
            </a:r>
          </a:p>
        </p:txBody>
      </p:sp>
      <p:pic>
        <p:nvPicPr>
          <p:cNvPr id="4" name="Picture 4" descr="Image result for black box input outpu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90975" y="3971072"/>
            <a:ext cx="2219740" cy="884428"/>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A6323229-019E-4DAF-975D-5149D9433045}"/>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B61CB537-8CE4-4705-B815-E1E6F292D40B}"/>
              </a:ext>
            </a:extLst>
          </p:cNvPr>
          <p:cNvSpPr>
            <a:spLocks noGrp="1"/>
          </p:cNvSpPr>
          <p:nvPr>
            <p:ph type="sldNum" sz="quarter" idx="12"/>
          </p:nvPr>
        </p:nvSpPr>
        <p:spPr/>
        <p:txBody>
          <a:bodyPr/>
          <a:lstStyle/>
          <a:p>
            <a:fld id="{14F1411D-0280-154F-AEAC-4C20B7AA46B2}" type="slidenum">
              <a:rPr lang="nl-NL" smtClean="0"/>
              <a:t>37</a:t>
            </a:fld>
            <a:endParaRPr lang="nl-NL"/>
          </a:p>
        </p:txBody>
      </p:sp>
    </p:spTree>
    <p:extLst>
      <p:ext uri="{BB962C8B-B14F-4D97-AF65-F5344CB8AC3E}">
        <p14:creationId xmlns:p14="http://schemas.microsoft.com/office/powerpoint/2010/main" val="23416235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42" fontAlgn="base" hangingPunct="0">
              <a:spcAft>
                <a:spcPct val="0"/>
              </a:spcAft>
            </a:pPr>
            <a:r>
              <a:rPr lang="fr-FR" dirty="0"/>
              <a:t>80M </a:t>
            </a:r>
            <a:r>
              <a:rPr lang="fr-FR" dirty="0" err="1"/>
              <a:t>Pictures</a:t>
            </a:r>
            <a:r>
              <a:rPr lang="fr-FR" dirty="0"/>
              <a:t> of Road</a:t>
            </a:r>
          </a:p>
        </p:txBody>
      </p:sp>
      <p:sp>
        <p:nvSpPr>
          <p:cNvPr id="3" name="Content Placeholder 2">
            <a:extLst>
              <a:ext uri="{FF2B5EF4-FFF2-40B4-BE49-F238E27FC236}">
                <a16:creationId xmlns:a16="http://schemas.microsoft.com/office/drawing/2014/main" id="{07E2ABCF-E34C-4EF2-BF74-856FCB829638}"/>
              </a:ext>
            </a:extLst>
          </p:cNvPr>
          <p:cNvSpPr>
            <a:spLocks noGrp="1"/>
          </p:cNvSpPr>
          <p:nvPr>
            <p:ph idx="1"/>
          </p:nvPr>
        </p:nvSpPr>
        <p:spPr/>
        <p:txBody>
          <a:bodyPr/>
          <a:lstStyle/>
          <a:p>
            <a:endParaRPr lang="en-NL"/>
          </a:p>
        </p:txBody>
      </p:sp>
      <p:pic>
        <p:nvPicPr>
          <p:cNvPr id="16" name="Picture 15"/>
          <p:cNvPicPr>
            <a:picLocks noChangeAspect="1"/>
          </p:cNvPicPr>
          <p:nvPr/>
        </p:nvPicPr>
        <p:blipFill>
          <a:blip r:embed="rId2"/>
          <a:stretch>
            <a:fillRect/>
          </a:stretch>
        </p:blipFill>
        <p:spPr>
          <a:xfrm>
            <a:off x="1228164" y="1025414"/>
            <a:ext cx="7622035" cy="2396380"/>
          </a:xfrm>
          <a:prstGeom prst="rect">
            <a:avLst/>
          </a:prstGeom>
        </p:spPr>
      </p:pic>
      <p:pic>
        <p:nvPicPr>
          <p:cNvPr id="17" name="Afbeelding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88404" y="2961001"/>
            <a:ext cx="2969242" cy="1850549"/>
          </a:xfrm>
          <a:prstGeom prst="rect">
            <a:avLst/>
          </a:prstGeom>
        </p:spPr>
      </p:pic>
      <p:pic>
        <p:nvPicPr>
          <p:cNvPr id="21" name="Picture 20"/>
          <p:cNvPicPr>
            <a:picLocks noChangeAspect="1"/>
          </p:cNvPicPr>
          <p:nvPr/>
        </p:nvPicPr>
        <p:blipFill>
          <a:blip r:embed="rId4"/>
          <a:stretch>
            <a:fillRect/>
          </a:stretch>
        </p:blipFill>
        <p:spPr>
          <a:xfrm>
            <a:off x="1065695" y="3729313"/>
            <a:ext cx="2107783" cy="1082237"/>
          </a:xfrm>
          <a:prstGeom prst="rect">
            <a:avLst/>
          </a:prstGeom>
        </p:spPr>
      </p:pic>
      <p:pic>
        <p:nvPicPr>
          <p:cNvPr id="22" name="Picture 21"/>
          <p:cNvPicPr>
            <a:picLocks noChangeAspect="1"/>
          </p:cNvPicPr>
          <p:nvPr/>
        </p:nvPicPr>
        <p:blipFill>
          <a:blip r:embed="rId5"/>
          <a:stretch>
            <a:fillRect/>
          </a:stretch>
        </p:blipFill>
        <p:spPr>
          <a:xfrm>
            <a:off x="6186774" y="3713853"/>
            <a:ext cx="1798573" cy="1097697"/>
          </a:xfrm>
          <a:prstGeom prst="rect">
            <a:avLst/>
          </a:prstGeom>
        </p:spPr>
      </p:pic>
      <p:sp>
        <p:nvSpPr>
          <p:cNvPr id="4" name="Footer Placeholder 3">
            <a:extLst>
              <a:ext uri="{FF2B5EF4-FFF2-40B4-BE49-F238E27FC236}">
                <a16:creationId xmlns:a16="http://schemas.microsoft.com/office/drawing/2014/main" id="{20C99EBA-8981-430C-9C67-1192763421EE}"/>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47E604A2-965D-4D9E-B7C3-5537C63D4B91}"/>
              </a:ext>
            </a:extLst>
          </p:cNvPr>
          <p:cNvSpPr>
            <a:spLocks noGrp="1"/>
          </p:cNvSpPr>
          <p:nvPr>
            <p:ph type="sldNum" sz="quarter" idx="12"/>
          </p:nvPr>
        </p:nvSpPr>
        <p:spPr/>
        <p:txBody>
          <a:bodyPr/>
          <a:lstStyle/>
          <a:p>
            <a:fld id="{14F1411D-0280-154F-AEAC-4C20B7AA46B2}" type="slidenum">
              <a:rPr lang="nl-NL" smtClean="0"/>
              <a:t>38</a:t>
            </a:fld>
            <a:endParaRPr lang="nl-NL"/>
          </a:p>
        </p:txBody>
      </p:sp>
    </p:spTree>
    <p:extLst>
      <p:ext uri="{BB962C8B-B14F-4D97-AF65-F5344CB8AC3E}">
        <p14:creationId xmlns:p14="http://schemas.microsoft.com/office/powerpoint/2010/main" val="2285987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42" fontAlgn="base" hangingPunct="0">
              <a:spcAft>
                <a:spcPct val="0"/>
              </a:spcAft>
            </a:pPr>
            <a:r>
              <a:rPr lang="fr-FR" sz="2847" dirty="0" err="1"/>
              <a:t>Big</a:t>
            </a:r>
            <a:r>
              <a:rPr lang="fr-FR" sz="2847" dirty="0"/>
              <a:t> Data </a:t>
            </a:r>
            <a:r>
              <a:rPr lang="fr-FR" dirty="0"/>
              <a:t>=&gt; Small ML </a:t>
            </a:r>
            <a:r>
              <a:rPr lang="fr-FR" dirty="0" err="1"/>
              <a:t>Models</a:t>
            </a:r>
            <a:endParaRPr lang="fr-FR" sz="2847" dirty="0"/>
          </a:p>
        </p:txBody>
      </p:sp>
      <p:sp>
        <p:nvSpPr>
          <p:cNvPr id="3" name="Content Placeholder 2">
            <a:extLst>
              <a:ext uri="{FF2B5EF4-FFF2-40B4-BE49-F238E27FC236}">
                <a16:creationId xmlns:a16="http://schemas.microsoft.com/office/drawing/2014/main" id="{81D5ACB7-9A14-4E36-B34A-FA7A0EED1698}"/>
              </a:ext>
            </a:extLst>
          </p:cNvPr>
          <p:cNvSpPr>
            <a:spLocks noGrp="1"/>
          </p:cNvSpPr>
          <p:nvPr>
            <p:ph idx="1"/>
          </p:nvPr>
        </p:nvSpPr>
        <p:spPr/>
        <p:txBody>
          <a:bodyPr/>
          <a:lstStyle/>
          <a:p>
            <a:endParaRPr lang="en-NL"/>
          </a:p>
        </p:txBody>
      </p:sp>
      <p:pic>
        <p:nvPicPr>
          <p:cNvPr id="11" name="Picture 10"/>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Lst>
          </a:blip>
          <a:stretch>
            <a:fillRect/>
          </a:stretch>
        </p:blipFill>
        <p:spPr>
          <a:xfrm flipH="1">
            <a:off x="4050939" y="1099209"/>
            <a:ext cx="2999092" cy="1145166"/>
          </a:xfrm>
          <a:prstGeom prst="rect">
            <a:avLst/>
          </a:prstGeom>
        </p:spPr>
      </p:pic>
      <p:pic>
        <p:nvPicPr>
          <p:cNvPr id="12" name="Picture 11"/>
          <p:cNvPicPr>
            <a:picLocks noChangeAspect="1"/>
          </p:cNvPicPr>
          <p:nvPr/>
        </p:nvPicPr>
        <p:blipFill>
          <a:blip r:embed="rId4"/>
          <a:stretch>
            <a:fillRect/>
          </a:stretch>
        </p:blipFill>
        <p:spPr>
          <a:xfrm>
            <a:off x="3726885" y="1371376"/>
            <a:ext cx="2999092" cy="1145166"/>
          </a:xfrm>
          <a:prstGeom prst="rect">
            <a:avLst/>
          </a:prstGeom>
        </p:spPr>
      </p:pic>
      <p:pic>
        <p:nvPicPr>
          <p:cNvPr id="13" name="Picture 12"/>
          <p:cNvPicPr>
            <a:picLocks noChangeAspect="1"/>
          </p:cNvPicPr>
          <p:nvPr/>
        </p:nvPicPr>
        <p:blipFill>
          <a:blip r:embed="rId5">
            <a:extLst>
              <a:ext uri="{BEBA8EAE-BF5A-486C-A8C5-ECC9F3942E4B}">
                <a14:imgProps xmlns:a14="http://schemas.microsoft.com/office/drawing/2010/main">
                  <a14:imgLayer r:embed="rId6">
                    <a14:imgEffect>
                      <a14:artisticCement/>
                    </a14:imgEffect>
                  </a14:imgLayer>
                </a14:imgProps>
              </a:ext>
            </a:extLst>
          </a:blip>
          <a:stretch>
            <a:fillRect/>
          </a:stretch>
        </p:blipFill>
        <p:spPr>
          <a:xfrm>
            <a:off x="3550327" y="1671791"/>
            <a:ext cx="2248664" cy="1084427"/>
          </a:xfrm>
          <a:prstGeom prst="rect">
            <a:avLst/>
          </a:prstGeom>
        </p:spPr>
      </p:pic>
      <p:pic>
        <p:nvPicPr>
          <p:cNvPr id="14" name="Picture 2" descr="Image result for car nvidia bb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95905" y="2516542"/>
            <a:ext cx="3282469" cy="218831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p:cNvPicPr>
            <a:picLocks noChangeAspect="1"/>
          </p:cNvPicPr>
          <p:nvPr/>
        </p:nvPicPr>
        <p:blipFill>
          <a:blip r:embed="rId8">
            <a:extLst>
              <a:ext uri="{BEBA8EAE-BF5A-486C-A8C5-ECC9F3942E4B}">
                <a14:imgProps xmlns:a14="http://schemas.microsoft.com/office/drawing/2010/main">
                  <a14:imgLayer r:embed="rId6">
                    <a14:imgEffect>
                      <a14:artisticGlowEdges/>
                    </a14:imgEffect>
                  </a14:imgLayer>
                </a14:imgProps>
              </a:ext>
            </a:extLst>
          </a:blip>
          <a:stretch>
            <a:fillRect/>
          </a:stretch>
        </p:blipFill>
        <p:spPr>
          <a:xfrm>
            <a:off x="3337140" y="1873128"/>
            <a:ext cx="2248664" cy="1084427"/>
          </a:xfrm>
          <a:prstGeom prst="rect">
            <a:avLst/>
          </a:prstGeom>
        </p:spPr>
      </p:pic>
      <p:cxnSp>
        <p:nvCxnSpPr>
          <p:cNvPr id="19" name="Straight Connector 18"/>
          <p:cNvCxnSpPr/>
          <p:nvPr/>
        </p:nvCxnSpPr>
        <p:spPr>
          <a:xfrm flipH="1">
            <a:off x="2270654" y="1873130"/>
            <a:ext cx="1066485" cy="1950758"/>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H="1">
            <a:off x="2551497" y="2957556"/>
            <a:ext cx="785643" cy="807551"/>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H="1">
            <a:off x="3028276" y="2957556"/>
            <a:ext cx="2557529" cy="866332"/>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H="1">
            <a:off x="2623341" y="1873130"/>
            <a:ext cx="2929782" cy="1950758"/>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87311A6F-0D88-4438-A4CA-0BEC1FA9F1CF}"/>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AA238BA1-2BC6-411D-9450-BD4B7FDF5FC3}"/>
              </a:ext>
            </a:extLst>
          </p:cNvPr>
          <p:cNvSpPr>
            <a:spLocks noGrp="1"/>
          </p:cNvSpPr>
          <p:nvPr>
            <p:ph type="sldNum" sz="quarter" idx="12"/>
          </p:nvPr>
        </p:nvSpPr>
        <p:spPr/>
        <p:txBody>
          <a:bodyPr/>
          <a:lstStyle/>
          <a:p>
            <a:fld id="{14F1411D-0280-154F-AEAC-4C20B7AA46B2}" type="slidenum">
              <a:rPr lang="nl-NL" smtClean="0"/>
              <a:t>39</a:t>
            </a:fld>
            <a:endParaRPr lang="nl-NL"/>
          </a:p>
        </p:txBody>
      </p:sp>
    </p:spTree>
    <p:extLst>
      <p:ext uri="{BB962C8B-B14F-4D97-AF65-F5344CB8AC3E}">
        <p14:creationId xmlns:p14="http://schemas.microsoft.com/office/powerpoint/2010/main" val="38424964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Related imag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15770" y="311023"/>
            <a:ext cx="3124193" cy="20784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straatkrant verko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0093" y="1704826"/>
            <a:ext cx="1630456" cy="289911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collectant in winkelcentr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49721" y="158115"/>
            <a:ext cx="3274720" cy="2183147"/>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2e hands autoverko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87235" y="1959243"/>
            <a:ext cx="1984004" cy="1577158"/>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7631" y="2055271"/>
            <a:ext cx="2687196" cy="1511862"/>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allcenter medewerke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93364" y="3405973"/>
            <a:ext cx="2208864" cy="146989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kranten uitdele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396879" y="3588710"/>
            <a:ext cx="1961578" cy="130874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Image result for waarzegste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30438" y="694972"/>
            <a:ext cx="1333742" cy="902499"/>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Image result for robot in winke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545143" y="3177952"/>
            <a:ext cx="2598858" cy="1697921"/>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014C7CE9-2256-4989-88FC-6AB6586A24AD}"/>
              </a:ext>
            </a:extLst>
          </p:cNvPr>
          <p:cNvSpPr>
            <a:spLocks noGrp="1"/>
          </p:cNvSpPr>
          <p:nvPr>
            <p:ph type="ftr" sz="quarter" idx="11"/>
          </p:nvPr>
        </p:nvSpPr>
        <p:spPr/>
        <p:txBody>
          <a:bodyPr/>
          <a:lstStyle/>
          <a:p>
            <a:r>
              <a:rPr lang="en-US"/>
              <a:t>The Art of Intelligence</a:t>
            </a:r>
          </a:p>
        </p:txBody>
      </p:sp>
      <p:sp>
        <p:nvSpPr>
          <p:cNvPr id="3" name="Slide Number Placeholder 2">
            <a:extLst>
              <a:ext uri="{FF2B5EF4-FFF2-40B4-BE49-F238E27FC236}">
                <a16:creationId xmlns:a16="http://schemas.microsoft.com/office/drawing/2014/main" id="{6D5FD0E0-A05F-4EF8-AAB2-6A7E1A218A39}"/>
              </a:ext>
            </a:extLst>
          </p:cNvPr>
          <p:cNvSpPr>
            <a:spLocks noGrp="1"/>
          </p:cNvSpPr>
          <p:nvPr>
            <p:ph type="sldNum" sz="quarter" idx="12"/>
          </p:nvPr>
        </p:nvSpPr>
        <p:spPr/>
        <p:txBody>
          <a:bodyPr/>
          <a:lstStyle/>
          <a:p>
            <a:fld id="{CA810E40-576B-4A1C-BBE5-5258170837E9}" type="slidenum">
              <a:rPr lang="en-US" smtClean="0"/>
              <a:pPr/>
              <a:t>4</a:t>
            </a:fld>
            <a:endParaRPr lang="en-US"/>
          </a:p>
        </p:txBody>
      </p:sp>
    </p:spTree>
    <p:extLst>
      <p:ext uri="{BB962C8B-B14F-4D97-AF65-F5344CB8AC3E}">
        <p14:creationId xmlns:p14="http://schemas.microsoft.com/office/powerpoint/2010/main" val="916663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10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750"/>
                                        <p:tgtEl>
                                          <p:spTgt spid="1034"/>
                                        </p:tgtEl>
                                      </p:cBhvr>
                                    </p:animEffect>
                                  </p:childTnLst>
                                </p:cTn>
                              </p:par>
                            </p:childTnLst>
                          </p:cTn>
                        </p:par>
                        <p:par>
                          <p:cTn id="8" fill="hold">
                            <p:stCondLst>
                              <p:cond delay="1750"/>
                            </p:stCondLst>
                            <p:childTnLst>
                              <p:par>
                                <p:cTn id="9" presetID="10" presetClass="entr" presetSubtype="0" fill="hold" nodeType="afterEffect">
                                  <p:stCondLst>
                                    <p:cond delay="1000"/>
                                  </p:stCondLst>
                                  <p:childTnLst>
                                    <p:set>
                                      <p:cBhvr>
                                        <p:cTn id="10" dur="1" fill="hold">
                                          <p:stCondLst>
                                            <p:cond delay="0"/>
                                          </p:stCondLst>
                                        </p:cTn>
                                        <p:tgtEl>
                                          <p:spTgt spid="1032"/>
                                        </p:tgtEl>
                                        <p:attrNameLst>
                                          <p:attrName>style.visibility</p:attrName>
                                        </p:attrNameLst>
                                      </p:cBhvr>
                                      <p:to>
                                        <p:strVal val="visible"/>
                                      </p:to>
                                    </p:set>
                                    <p:animEffect transition="in" filter="fade">
                                      <p:cBhvr>
                                        <p:cTn id="11" dur="750"/>
                                        <p:tgtEl>
                                          <p:spTgt spid="1032"/>
                                        </p:tgtEl>
                                      </p:cBhvr>
                                    </p:animEffect>
                                  </p:childTnLst>
                                </p:cTn>
                              </p:par>
                            </p:childTnLst>
                          </p:cTn>
                        </p:par>
                        <p:par>
                          <p:cTn id="12" fill="hold">
                            <p:stCondLst>
                              <p:cond delay="3500"/>
                            </p:stCondLst>
                            <p:childTnLst>
                              <p:par>
                                <p:cTn id="13" presetID="10" presetClass="entr" presetSubtype="0" fill="hold" nodeType="afterEffect">
                                  <p:stCondLst>
                                    <p:cond delay="1000"/>
                                  </p:stCondLst>
                                  <p:childTnLst>
                                    <p:set>
                                      <p:cBhvr>
                                        <p:cTn id="14" dur="1" fill="hold">
                                          <p:stCondLst>
                                            <p:cond delay="0"/>
                                          </p:stCondLst>
                                        </p:cTn>
                                        <p:tgtEl>
                                          <p:spTgt spid="1038"/>
                                        </p:tgtEl>
                                        <p:attrNameLst>
                                          <p:attrName>style.visibility</p:attrName>
                                        </p:attrNameLst>
                                      </p:cBhvr>
                                      <p:to>
                                        <p:strVal val="visible"/>
                                      </p:to>
                                    </p:set>
                                    <p:animEffect transition="in" filter="fade">
                                      <p:cBhvr>
                                        <p:cTn id="15" dur="750"/>
                                        <p:tgtEl>
                                          <p:spTgt spid="1038"/>
                                        </p:tgtEl>
                                      </p:cBhvr>
                                    </p:animEffect>
                                  </p:childTnLst>
                                </p:cTn>
                              </p:par>
                            </p:childTnLst>
                          </p:cTn>
                        </p:par>
                        <p:par>
                          <p:cTn id="16" fill="hold">
                            <p:stCondLst>
                              <p:cond delay="5250"/>
                            </p:stCondLst>
                            <p:childTnLst>
                              <p:par>
                                <p:cTn id="17" presetID="10" presetClass="entr" presetSubtype="0" fill="hold" nodeType="afterEffect">
                                  <p:stCondLst>
                                    <p:cond delay="1000"/>
                                  </p:stCondLst>
                                  <p:childTnLst>
                                    <p:set>
                                      <p:cBhvr>
                                        <p:cTn id="18" dur="1" fill="hold">
                                          <p:stCondLst>
                                            <p:cond delay="0"/>
                                          </p:stCondLst>
                                        </p:cTn>
                                        <p:tgtEl>
                                          <p:spTgt spid="1030"/>
                                        </p:tgtEl>
                                        <p:attrNameLst>
                                          <p:attrName>style.visibility</p:attrName>
                                        </p:attrNameLst>
                                      </p:cBhvr>
                                      <p:to>
                                        <p:strVal val="visible"/>
                                      </p:to>
                                    </p:set>
                                    <p:animEffect transition="in" filter="fade">
                                      <p:cBhvr>
                                        <p:cTn id="19" dur="750"/>
                                        <p:tgtEl>
                                          <p:spTgt spid="1030"/>
                                        </p:tgtEl>
                                      </p:cBhvr>
                                    </p:animEffect>
                                  </p:childTnLst>
                                </p:cTn>
                              </p:par>
                            </p:childTnLst>
                          </p:cTn>
                        </p:par>
                        <p:par>
                          <p:cTn id="20" fill="hold">
                            <p:stCondLst>
                              <p:cond delay="7000"/>
                            </p:stCondLst>
                            <p:childTnLst>
                              <p:par>
                                <p:cTn id="21" presetID="10" presetClass="entr" presetSubtype="0" fill="hold" nodeType="afterEffect">
                                  <p:stCondLst>
                                    <p:cond delay="1000"/>
                                  </p:stCondLst>
                                  <p:childTnLst>
                                    <p:set>
                                      <p:cBhvr>
                                        <p:cTn id="22" dur="1" fill="hold">
                                          <p:stCondLst>
                                            <p:cond delay="0"/>
                                          </p:stCondLst>
                                        </p:cTn>
                                        <p:tgtEl>
                                          <p:spTgt spid="1036"/>
                                        </p:tgtEl>
                                        <p:attrNameLst>
                                          <p:attrName>style.visibility</p:attrName>
                                        </p:attrNameLst>
                                      </p:cBhvr>
                                      <p:to>
                                        <p:strVal val="visible"/>
                                      </p:to>
                                    </p:set>
                                    <p:animEffect transition="in" filter="fade">
                                      <p:cBhvr>
                                        <p:cTn id="23" dur="750"/>
                                        <p:tgtEl>
                                          <p:spTgt spid="1036"/>
                                        </p:tgtEl>
                                      </p:cBhvr>
                                    </p:animEffect>
                                  </p:childTnLst>
                                </p:cTn>
                              </p:par>
                            </p:childTnLst>
                          </p:cTn>
                        </p:par>
                        <p:par>
                          <p:cTn id="24" fill="hold">
                            <p:stCondLst>
                              <p:cond delay="8750"/>
                            </p:stCondLst>
                            <p:childTnLst>
                              <p:par>
                                <p:cTn id="25" presetID="10" presetClass="entr" presetSubtype="0" fill="hold" nodeType="afterEffect">
                                  <p:stCondLst>
                                    <p:cond delay="1000"/>
                                  </p:stCondLst>
                                  <p:childTnLst>
                                    <p:set>
                                      <p:cBhvr>
                                        <p:cTn id="26" dur="1" fill="hold">
                                          <p:stCondLst>
                                            <p:cond delay="0"/>
                                          </p:stCondLst>
                                        </p:cTn>
                                        <p:tgtEl>
                                          <p:spTgt spid="1028"/>
                                        </p:tgtEl>
                                        <p:attrNameLst>
                                          <p:attrName>style.visibility</p:attrName>
                                        </p:attrNameLst>
                                      </p:cBhvr>
                                      <p:to>
                                        <p:strVal val="visible"/>
                                      </p:to>
                                    </p:set>
                                    <p:animEffect transition="in" filter="fade">
                                      <p:cBhvr>
                                        <p:cTn id="27" dur="750"/>
                                        <p:tgtEl>
                                          <p:spTgt spid="1028"/>
                                        </p:tgtEl>
                                      </p:cBhvr>
                                    </p:animEffect>
                                  </p:childTnLst>
                                </p:cTn>
                              </p:par>
                            </p:childTnLst>
                          </p:cTn>
                        </p:par>
                        <p:par>
                          <p:cTn id="28" fill="hold">
                            <p:stCondLst>
                              <p:cond delay="10500"/>
                            </p:stCondLst>
                            <p:childTnLst>
                              <p:par>
                                <p:cTn id="29" presetID="10" presetClass="entr" presetSubtype="0" fill="hold" nodeType="afterEffect">
                                  <p:stCondLst>
                                    <p:cond delay="1000"/>
                                  </p:stCondLst>
                                  <p:childTnLst>
                                    <p:set>
                                      <p:cBhvr>
                                        <p:cTn id="30" dur="1" fill="hold">
                                          <p:stCondLst>
                                            <p:cond delay="0"/>
                                          </p:stCondLst>
                                        </p:cTn>
                                        <p:tgtEl>
                                          <p:spTgt spid="1040"/>
                                        </p:tgtEl>
                                        <p:attrNameLst>
                                          <p:attrName>style.visibility</p:attrName>
                                        </p:attrNameLst>
                                      </p:cBhvr>
                                      <p:to>
                                        <p:strVal val="visible"/>
                                      </p:to>
                                    </p:set>
                                    <p:animEffect transition="in" filter="fade">
                                      <p:cBhvr>
                                        <p:cTn id="31" dur="750"/>
                                        <p:tgtEl>
                                          <p:spTgt spid="1040"/>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10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Deploy</a:t>
            </a:r>
            <a:r>
              <a:rPr lang="nl-NL" dirty="0"/>
              <a:t> model </a:t>
            </a:r>
            <a:r>
              <a:rPr lang="nl-NL" dirty="0" err="1"/>
              <a:t>and</a:t>
            </a:r>
            <a:r>
              <a:rPr lang="nl-NL" dirty="0"/>
              <a:t> </a:t>
            </a:r>
            <a:r>
              <a:rPr lang="nl-NL" dirty="0" err="1"/>
              <a:t>expose</a:t>
            </a:r>
            <a:endParaRPr lang="en-US" dirty="0"/>
          </a:p>
        </p:txBody>
      </p:sp>
      <p:sp>
        <p:nvSpPr>
          <p:cNvPr id="4" name="Content Placeholder 3">
            <a:extLst>
              <a:ext uri="{FF2B5EF4-FFF2-40B4-BE49-F238E27FC236}">
                <a16:creationId xmlns:a16="http://schemas.microsoft.com/office/drawing/2014/main" id="{5601F2F1-2A42-4820-BA94-F25F25B011A2}"/>
              </a:ext>
            </a:extLst>
          </p:cNvPr>
          <p:cNvSpPr>
            <a:spLocks noGrp="1"/>
          </p:cNvSpPr>
          <p:nvPr>
            <p:ph idx="1"/>
          </p:nvPr>
        </p:nvSpPr>
        <p:spPr/>
        <p:txBody>
          <a:bodyPr/>
          <a:lstStyle/>
          <a:p>
            <a:endParaRPr lang="en-NL"/>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786" y="1301987"/>
            <a:ext cx="7381250" cy="3031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Rounded Rectangle 5"/>
          <p:cNvSpPr/>
          <p:nvPr/>
        </p:nvSpPr>
        <p:spPr>
          <a:xfrm>
            <a:off x="5175489" y="2817951"/>
            <a:ext cx="570590" cy="1240547"/>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900" dirty="0"/>
              <a:t>REST API</a:t>
            </a:r>
            <a:endParaRPr lang="en-US" sz="900" dirty="0"/>
          </a:p>
        </p:txBody>
      </p:sp>
      <p:pic>
        <p:nvPicPr>
          <p:cNvPr id="7"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r="40033" b="67662"/>
          <a:stretch/>
        </p:blipFill>
        <p:spPr bwMode="auto">
          <a:xfrm>
            <a:off x="749151" y="1382352"/>
            <a:ext cx="4426338" cy="980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5E7CDB9F-17E0-4E84-AE33-E0BE0C0FC911}"/>
              </a:ext>
            </a:extLst>
          </p:cNvPr>
          <p:cNvSpPr>
            <a:spLocks noGrp="1"/>
          </p:cNvSpPr>
          <p:nvPr>
            <p:ph type="ftr" sz="quarter" idx="11"/>
          </p:nvPr>
        </p:nvSpPr>
        <p:spPr/>
        <p:txBody>
          <a:bodyPr/>
          <a:lstStyle/>
          <a:p>
            <a:r>
              <a:rPr lang="en-US"/>
              <a:t>The Art of Intelligence</a:t>
            </a:r>
            <a:endParaRPr lang="nl-NL" dirty="0"/>
          </a:p>
        </p:txBody>
      </p:sp>
      <p:sp>
        <p:nvSpPr>
          <p:cNvPr id="8" name="Slide Number Placeholder 7">
            <a:extLst>
              <a:ext uri="{FF2B5EF4-FFF2-40B4-BE49-F238E27FC236}">
                <a16:creationId xmlns:a16="http://schemas.microsoft.com/office/drawing/2014/main" id="{494F3DF0-0EEF-430B-87F4-44CF7F3E71D9}"/>
              </a:ext>
            </a:extLst>
          </p:cNvPr>
          <p:cNvSpPr>
            <a:spLocks noGrp="1"/>
          </p:cNvSpPr>
          <p:nvPr>
            <p:ph type="sldNum" sz="quarter" idx="12"/>
          </p:nvPr>
        </p:nvSpPr>
        <p:spPr/>
        <p:txBody>
          <a:bodyPr/>
          <a:lstStyle/>
          <a:p>
            <a:fld id="{14F1411D-0280-154F-AEAC-4C20B7AA46B2}" type="slidenum">
              <a:rPr lang="nl-NL" smtClean="0"/>
              <a:t>40</a:t>
            </a:fld>
            <a:endParaRPr lang="nl-NL"/>
          </a:p>
        </p:txBody>
      </p:sp>
      <p:sp>
        <p:nvSpPr>
          <p:cNvPr id="9" name="Cylinder 8">
            <a:extLst>
              <a:ext uri="{FF2B5EF4-FFF2-40B4-BE49-F238E27FC236}">
                <a16:creationId xmlns:a16="http://schemas.microsoft.com/office/drawing/2014/main" id="{3817551D-A43F-401E-93B3-8BE534A502FE}"/>
              </a:ext>
            </a:extLst>
          </p:cNvPr>
          <p:cNvSpPr/>
          <p:nvPr/>
        </p:nvSpPr>
        <p:spPr>
          <a:xfrm>
            <a:off x="100740" y="715944"/>
            <a:ext cx="2293749" cy="884086"/>
          </a:xfrm>
          <a:prstGeom prst="can">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a:p>
        </p:txBody>
      </p:sp>
      <p:sp>
        <p:nvSpPr>
          <p:cNvPr id="10" name="Cylinder 9">
            <a:extLst>
              <a:ext uri="{FF2B5EF4-FFF2-40B4-BE49-F238E27FC236}">
                <a16:creationId xmlns:a16="http://schemas.microsoft.com/office/drawing/2014/main" id="{5D208390-FAB8-4D07-9BDF-C7048703392A}"/>
              </a:ext>
            </a:extLst>
          </p:cNvPr>
          <p:cNvSpPr/>
          <p:nvPr/>
        </p:nvSpPr>
        <p:spPr>
          <a:xfrm>
            <a:off x="6919587" y="3789335"/>
            <a:ext cx="262251" cy="15498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189433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287A3D-FC3A-47C6-81E5-6238F2E251D5}"/>
              </a:ext>
            </a:extLst>
          </p:cNvPr>
          <p:cNvSpPr>
            <a:spLocks noGrp="1"/>
          </p:cNvSpPr>
          <p:nvPr>
            <p:ph type="title"/>
          </p:nvPr>
        </p:nvSpPr>
        <p:spPr/>
        <p:txBody>
          <a:bodyPr/>
          <a:lstStyle/>
          <a:p>
            <a:r>
              <a:rPr lang="nl-NL" dirty="0"/>
              <a:t>Applications </a:t>
            </a:r>
            <a:r>
              <a:rPr lang="nl-NL" dirty="0" err="1"/>
              <a:t>leveraging</a:t>
            </a:r>
            <a:r>
              <a:rPr lang="nl-NL" dirty="0"/>
              <a:t> smart </a:t>
            </a:r>
            <a:r>
              <a:rPr lang="nl-NL" dirty="0" err="1"/>
              <a:t>API</a:t>
            </a:r>
            <a:r>
              <a:rPr lang="nl-NL" cap="none" dirty="0" err="1"/>
              <a:t>s</a:t>
            </a:r>
            <a:r>
              <a:rPr lang="nl-NL" dirty="0"/>
              <a:t>  </a:t>
            </a:r>
            <a:r>
              <a:rPr lang="nl-NL" dirty="0" err="1"/>
              <a:t>powered</a:t>
            </a:r>
            <a:r>
              <a:rPr lang="nl-NL" dirty="0"/>
              <a:t> </a:t>
            </a:r>
            <a:r>
              <a:rPr lang="nl-NL" dirty="0" err="1"/>
              <a:t>by</a:t>
            </a:r>
            <a:r>
              <a:rPr lang="nl-NL" dirty="0"/>
              <a:t> Machine </a:t>
            </a:r>
            <a:r>
              <a:rPr lang="nl-NL" dirty="0" err="1"/>
              <a:t>learning</a:t>
            </a:r>
            <a:endParaRPr lang="en-NL" dirty="0"/>
          </a:p>
        </p:txBody>
      </p:sp>
      <p:sp>
        <p:nvSpPr>
          <p:cNvPr id="13" name="Content Placeholder 12">
            <a:extLst>
              <a:ext uri="{FF2B5EF4-FFF2-40B4-BE49-F238E27FC236}">
                <a16:creationId xmlns:a16="http://schemas.microsoft.com/office/drawing/2014/main" id="{603709A5-9EFC-478E-B824-A4437FE57EC9}"/>
              </a:ext>
            </a:extLst>
          </p:cNvPr>
          <p:cNvSpPr>
            <a:spLocks noGrp="1"/>
          </p:cNvSpPr>
          <p:nvPr>
            <p:ph idx="1"/>
          </p:nvPr>
        </p:nvSpPr>
        <p:spPr/>
        <p:txBody>
          <a:bodyPr/>
          <a:lstStyle/>
          <a:p>
            <a:endParaRPr lang="en-NL"/>
          </a:p>
        </p:txBody>
      </p:sp>
      <p:pic>
        <p:nvPicPr>
          <p:cNvPr id="4" name="Picture 2">
            <a:extLst>
              <a:ext uri="{FF2B5EF4-FFF2-40B4-BE49-F238E27FC236}">
                <a16:creationId xmlns:a16="http://schemas.microsoft.com/office/drawing/2014/main" id="{2F0A73A5-BDEB-4AB7-A3DA-3F102BF7F1A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64313" t="52713"/>
          <a:stretch/>
        </p:blipFill>
        <p:spPr bwMode="auto">
          <a:xfrm>
            <a:off x="6316231" y="3027714"/>
            <a:ext cx="2634151" cy="143371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Rounded Rectangle 5">
            <a:extLst>
              <a:ext uri="{FF2B5EF4-FFF2-40B4-BE49-F238E27FC236}">
                <a16:creationId xmlns:a16="http://schemas.microsoft.com/office/drawing/2014/main" id="{ADC0F068-9A9E-4682-9A4B-F8454EE01956}"/>
              </a:ext>
            </a:extLst>
          </p:cNvPr>
          <p:cNvSpPr/>
          <p:nvPr/>
        </p:nvSpPr>
        <p:spPr>
          <a:xfrm>
            <a:off x="5175489" y="1719186"/>
            <a:ext cx="570590" cy="2339312"/>
          </a:xfrm>
          <a:prstGeom prst="round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nl-NL" sz="900" dirty="0"/>
              <a:t>REST API</a:t>
            </a:r>
            <a:endParaRPr lang="en-US" sz="900" dirty="0"/>
          </a:p>
        </p:txBody>
      </p:sp>
      <p:pic>
        <p:nvPicPr>
          <p:cNvPr id="1026" name="Picture 2" descr="Related image">
            <a:extLst>
              <a:ext uri="{FF2B5EF4-FFF2-40B4-BE49-F238E27FC236}">
                <a16:creationId xmlns:a16="http://schemas.microsoft.com/office/drawing/2014/main" id="{6F0C7C8D-F38C-4F24-BD79-03E26F56B3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039" y="982425"/>
            <a:ext cx="1105015" cy="102967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BA94D458-EAE5-444D-9CF2-5A707AD3ED81}"/>
              </a:ext>
            </a:extLst>
          </p:cNvPr>
          <p:cNvPicPr>
            <a:picLocks noChangeAspect="1"/>
          </p:cNvPicPr>
          <p:nvPr/>
        </p:nvPicPr>
        <p:blipFill>
          <a:blip r:embed="rId4"/>
          <a:stretch>
            <a:fillRect/>
          </a:stretch>
        </p:blipFill>
        <p:spPr>
          <a:xfrm>
            <a:off x="7115350" y="823738"/>
            <a:ext cx="821180" cy="673523"/>
          </a:xfrm>
          <a:prstGeom prst="cloud">
            <a:avLst/>
          </a:prstGeom>
          <a:ln>
            <a:noFill/>
          </a:ln>
          <a:effectLst>
            <a:outerShdw blurRad="292100" dist="139700" dir="2700000" algn="tl" rotWithShape="0">
              <a:srgbClr val="333333">
                <a:alpha val="65000"/>
              </a:srgbClr>
            </a:outerShdw>
          </a:effectLst>
        </p:spPr>
      </p:pic>
      <p:pic>
        <p:nvPicPr>
          <p:cNvPr id="8" name="Picture 7">
            <a:hlinkClick r:id="rId5"/>
            <a:extLst>
              <a:ext uri="{FF2B5EF4-FFF2-40B4-BE49-F238E27FC236}">
                <a16:creationId xmlns:a16="http://schemas.microsoft.com/office/drawing/2014/main" id="{6986EC36-4429-4D44-B90E-A15C7D7E5655}"/>
              </a:ext>
            </a:extLst>
          </p:cNvPr>
          <p:cNvPicPr>
            <a:picLocks noChangeAspect="1"/>
          </p:cNvPicPr>
          <p:nvPr/>
        </p:nvPicPr>
        <p:blipFill>
          <a:blip r:embed="rId6"/>
          <a:stretch>
            <a:fillRect/>
          </a:stretch>
        </p:blipFill>
        <p:spPr>
          <a:xfrm>
            <a:off x="6508547" y="2106177"/>
            <a:ext cx="1213607" cy="717296"/>
          </a:xfrm>
          <a:prstGeom prst="cloud">
            <a:avLst/>
          </a:prstGeom>
          <a:ln>
            <a:noFill/>
          </a:ln>
          <a:effectLst>
            <a:outerShdw blurRad="292100" dist="139700" dir="2700000" algn="tl" rotWithShape="0">
              <a:srgbClr val="333333">
                <a:alpha val="65000"/>
              </a:srgbClr>
            </a:outerShdw>
          </a:effectLst>
        </p:spPr>
      </p:pic>
      <p:pic>
        <p:nvPicPr>
          <p:cNvPr id="9" name="Picture 8">
            <a:extLst>
              <a:ext uri="{FF2B5EF4-FFF2-40B4-BE49-F238E27FC236}">
                <a16:creationId xmlns:a16="http://schemas.microsoft.com/office/drawing/2014/main" id="{B476E077-E015-4253-82E3-EDF0955D147E}"/>
              </a:ext>
            </a:extLst>
          </p:cNvPr>
          <p:cNvPicPr>
            <a:picLocks noChangeAspect="1"/>
          </p:cNvPicPr>
          <p:nvPr/>
        </p:nvPicPr>
        <p:blipFill>
          <a:blip r:embed="rId7"/>
          <a:stretch>
            <a:fillRect/>
          </a:stretch>
        </p:blipFill>
        <p:spPr>
          <a:xfrm>
            <a:off x="7537962" y="1533007"/>
            <a:ext cx="1033563" cy="593176"/>
          </a:xfrm>
          <a:prstGeom prst="cloud">
            <a:avLst/>
          </a:prstGeom>
          <a:ln>
            <a:noFill/>
          </a:ln>
          <a:effectLst>
            <a:outerShdw blurRad="292100" dist="139700" dir="2700000" algn="tl" rotWithShape="0">
              <a:srgbClr val="333333">
                <a:alpha val="65000"/>
              </a:srgbClr>
            </a:outerShdw>
          </a:effectLst>
        </p:spPr>
      </p:pic>
      <p:sp>
        <p:nvSpPr>
          <p:cNvPr id="6" name="Arrow: Right 5">
            <a:extLst>
              <a:ext uri="{FF2B5EF4-FFF2-40B4-BE49-F238E27FC236}">
                <a16:creationId xmlns:a16="http://schemas.microsoft.com/office/drawing/2014/main" id="{1CF247A4-D227-485C-A9F3-7139EF5FE102}"/>
              </a:ext>
            </a:extLst>
          </p:cNvPr>
          <p:cNvSpPr/>
          <p:nvPr/>
        </p:nvSpPr>
        <p:spPr>
          <a:xfrm>
            <a:off x="4310383" y="2464826"/>
            <a:ext cx="895542" cy="537567"/>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NL" sz="712"/>
          </a:p>
        </p:txBody>
      </p:sp>
      <p:sp>
        <p:nvSpPr>
          <p:cNvPr id="10" name="Rectangle: Rounded Corners 9">
            <a:extLst>
              <a:ext uri="{FF2B5EF4-FFF2-40B4-BE49-F238E27FC236}">
                <a16:creationId xmlns:a16="http://schemas.microsoft.com/office/drawing/2014/main" id="{2FBB7BDA-805D-44BA-89C5-230EFB13EA7B}"/>
              </a:ext>
            </a:extLst>
          </p:cNvPr>
          <p:cNvSpPr/>
          <p:nvPr/>
        </p:nvSpPr>
        <p:spPr>
          <a:xfrm>
            <a:off x="2369013" y="2126183"/>
            <a:ext cx="2044008" cy="120728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600" dirty="0"/>
              <a:t>Application</a:t>
            </a:r>
            <a:endParaRPr lang="en-NL" sz="1600" dirty="0"/>
          </a:p>
        </p:txBody>
      </p:sp>
      <p:pic>
        <p:nvPicPr>
          <p:cNvPr id="1028" name="Picture 4" descr="Image result for user">
            <a:extLst>
              <a:ext uri="{FF2B5EF4-FFF2-40B4-BE49-F238E27FC236}">
                <a16:creationId xmlns:a16="http://schemas.microsoft.com/office/drawing/2014/main" id="{6DA50267-73C2-4E74-8895-F2CE8C7FBDD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12757" y="2058951"/>
            <a:ext cx="1396999" cy="1341748"/>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Left-Right 10">
            <a:extLst>
              <a:ext uri="{FF2B5EF4-FFF2-40B4-BE49-F238E27FC236}">
                <a16:creationId xmlns:a16="http://schemas.microsoft.com/office/drawing/2014/main" id="{6EAF958A-87F0-4E8E-B44E-D4D3C7AA4E2A}"/>
              </a:ext>
            </a:extLst>
          </p:cNvPr>
          <p:cNvSpPr/>
          <p:nvPr/>
        </p:nvSpPr>
        <p:spPr>
          <a:xfrm>
            <a:off x="1555489" y="2549665"/>
            <a:ext cx="890395" cy="350532"/>
          </a:xfrm>
          <a:prstGeom prst="leftRightArrow">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en-NL" sz="712"/>
          </a:p>
        </p:txBody>
      </p:sp>
      <p:sp>
        <p:nvSpPr>
          <p:cNvPr id="14" name="Arrow: Right 13">
            <a:extLst>
              <a:ext uri="{FF2B5EF4-FFF2-40B4-BE49-F238E27FC236}">
                <a16:creationId xmlns:a16="http://schemas.microsoft.com/office/drawing/2014/main" id="{98927CAA-4C6A-4A4B-9D81-AF73EA50F866}"/>
              </a:ext>
            </a:extLst>
          </p:cNvPr>
          <p:cNvSpPr/>
          <p:nvPr/>
        </p:nvSpPr>
        <p:spPr>
          <a:xfrm>
            <a:off x="5727083" y="1942784"/>
            <a:ext cx="539219" cy="53756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sz="712"/>
          </a:p>
        </p:txBody>
      </p:sp>
      <p:sp>
        <p:nvSpPr>
          <p:cNvPr id="15" name="Arrow: Right 14">
            <a:extLst>
              <a:ext uri="{FF2B5EF4-FFF2-40B4-BE49-F238E27FC236}">
                <a16:creationId xmlns:a16="http://schemas.microsoft.com/office/drawing/2014/main" id="{72535A0E-88C6-4679-A229-1A8606AB6A3E}"/>
              </a:ext>
            </a:extLst>
          </p:cNvPr>
          <p:cNvSpPr/>
          <p:nvPr/>
        </p:nvSpPr>
        <p:spPr>
          <a:xfrm>
            <a:off x="5745641" y="3261165"/>
            <a:ext cx="539219" cy="537567"/>
          </a:xfrm>
          <a:prstGeom prst="rightArrow">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lang="en-NL" sz="712"/>
          </a:p>
        </p:txBody>
      </p:sp>
      <p:pic>
        <p:nvPicPr>
          <p:cNvPr id="17" name="Picture 6" descr="Image result for graduation hat">
            <a:extLst>
              <a:ext uri="{FF2B5EF4-FFF2-40B4-BE49-F238E27FC236}">
                <a16:creationId xmlns:a16="http://schemas.microsoft.com/office/drawing/2014/main" id="{8BE06507-F20A-4CEA-801D-147445EB0BC7}"/>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810926">
            <a:off x="1957826" y="1796115"/>
            <a:ext cx="1169564" cy="713434"/>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raduation hat">
            <a:extLst>
              <a:ext uri="{FF2B5EF4-FFF2-40B4-BE49-F238E27FC236}">
                <a16:creationId xmlns:a16="http://schemas.microsoft.com/office/drawing/2014/main" id="{5AAAABA5-14B2-45BB-9EAE-61259B376D13}"/>
              </a:ext>
            </a:extLst>
          </p:cNvPr>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9810926">
            <a:off x="1362063" y="1260095"/>
            <a:ext cx="2500424" cy="1525258"/>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Image result for oracle logo apex">
            <a:extLst>
              <a:ext uri="{FF2B5EF4-FFF2-40B4-BE49-F238E27FC236}">
                <a16:creationId xmlns:a16="http://schemas.microsoft.com/office/drawing/2014/main" id="{F409925F-5C2F-44CE-8C8D-F981CF9B605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63550" y="3422104"/>
            <a:ext cx="1464778" cy="9151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605549A2-2EC7-4CD0-BE7D-FB0B6D4BE81F}"/>
              </a:ext>
            </a:extLst>
          </p:cNvPr>
          <p:cNvPicPr>
            <a:picLocks noChangeAspect="1"/>
          </p:cNvPicPr>
          <p:nvPr/>
        </p:nvPicPr>
        <p:blipFill>
          <a:blip r:embed="rId11"/>
          <a:stretch>
            <a:fillRect/>
          </a:stretch>
        </p:blipFill>
        <p:spPr>
          <a:xfrm>
            <a:off x="3707339" y="3459078"/>
            <a:ext cx="737693" cy="841190"/>
          </a:xfrm>
          <a:prstGeom prst="rect">
            <a:avLst/>
          </a:prstGeom>
        </p:spPr>
      </p:pic>
      <p:sp>
        <p:nvSpPr>
          <p:cNvPr id="3" name="Footer Placeholder 2">
            <a:extLst>
              <a:ext uri="{FF2B5EF4-FFF2-40B4-BE49-F238E27FC236}">
                <a16:creationId xmlns:a16="http://schemas.microsoft.com/office/drawing/2014/main" id="{7A0E596E-BD76-4328-8B6C-B43768BACBC6}"/>
              </a:ext>
            </a:extLst>
          </p:cNvPr>
          <p:cNvSpPr>
            <a:spLocks noGrp="1"/>
          </p:cNvSpPr>
          <p:nvPr>
            <p:ph type="ftr" sz="quarter" idx="11"/>
          </p:nvPr>
        </p:nvSpPr>
        <p:spPr/>
        <p:txBody>
          <a:bodyPr/>
          <a:lstStyle/>
          <a:p>
            <a:r>
              <a:rPr lang="en-US"/>
              <a:t>The Art of Intelligence</a:t>
            </a:r>
            <a:endParaRPr lang="nl-NL" dirty="0"/>
          </a:p>
        </p:txBody>
      </p:sp>
      <p:sp>
        <p:nvSpPr>
          <p:cNvPr id="16" name="Slide Number Placeholder 15">
            <a:extLst>
              <a:ext uri="{FF2B5EF4-FFF2-40B4-BE49-F238E27FC236}">
                <a16:creationId xmlns:a16="http://schemas.microsoft.com/office/drawing/2014/main" id="{00ECE507-CB6D-4506-BC67-95853D030148}"/>
              </a:ext>
            </a:extLst>
          </p:cNvPr>
          <p:cNvSpPr>
            <a:spLocks noGrp="1"/>
          </p:cNvSpPr>
          <p:nvPr>
            <p:ph type="sldNum" sz="quarter" idx="12"/>
          </p:nvPr>
        </p:nvSpPr>
        <p:spPr/>
        <p:txBody>
          <a:bodyPr/>
          <a:lstStyle/>
          <a:p>
            <a:fld id="{14F1411D-0280-154F-AEAC-4C20B7AA46B2}" type="slidenum">
              <a:rPr lang="nl-NL" smtClean="0"/>
              <a:t>41</a:t>
            </a:fld>
            <a:endParaRPr lang="nl-NL"/>
          </a:p>
        </p:txBody>
      </p:sp>
      <p:sp>
        <p:nvSpPr>
          <p:cNvPr id="22" name="Cylinder 21">
            <a:extLst>
              <a:ext uri="{FF2B5EF4-FFF2-40B4-BE49-F238E27FC236}">
                <a16:creationId xmlns:a16="http://schemas.microsoft.com/office/drawing/2014/main" id="{CCD73CDE-9629-4A19-8567-7BD7D67AF3D0}"/>
              </a:ext>
            </a:extLst>
          </p:cNvPr>
          <p:cNvSpPr/>
          <p:nvPr/>
        </p:nvSpPr>
        <p:spPr>
          <a:xfrm>
            <a:off x="7805331" y="3903515"/>
            <a:ext cx="262251" cy="154983"/>
          </a:xfrm>
          <a:prstGeom prst="can">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650347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2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30"/>
                                        </p:tgtEl>
                                        <p:attrNameLst>
                                          <p:attrName>style.visibility</p:attrName>
                                        </p:attrNameLst>
                                      </p:cBhvr>
                                      <p:to>
                                        <p:strVal val="visible"/>
                                      </p:to>
                                    </p:set>
                                  </p:childTnLst>
                                </p:cTn>
                              </p:par>
                              <p:par>
                                <p:cTn id="35" presetID="1" presetClass="exit" presetSubtype="0" fill="hold" nodeType="withEffect">
                                  <p:stCondLst>
                                    <p:cond delay="0"/>
                                  </p:stCondLst>
                                  <p:childTnLst>
                                    <p:set>
                                      <p:cBhvr>
                                        <p:cTn id="36" dur="1" fill="hold">
                                          <p:stCondLst>
                                            <p:cond delay="0"/>
                                          </p:stCondLst>
                                        </p:cTn>
                                        <p:tgtEl>
                                          <p:spTgt spid="17"/>
                                        </p:tgtEl>
                                        <p:attrNameLst>
                                          <p:attrName>style.visibility</p:attrName>
                                        </p:attrNameLst>
                                      </p:cBhvr>
                                      <p:to>
                                        <p:strVal val="hidden"/>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050"/>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animBg="1"/>
      <p:bldP spid="11" grpId="0" animBg="1"/>
      <p:bldP spid="14"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Model management</a:t>
            </a:r>
            <a:endParaRPr lang="en-US" dirty="0"/>
          </a:p>
        </p:txBody>
      </p:sp>
      <p:sp>
        <p:nvSpPr>
          <p:cNvPr id="3" name="Text Placeholder 2"/>
          <p:cNvSpPr>
            <a:spLocks noGrp="1"/>
          </p:cNvSpPr>
          <p:nvPr>
            <p:ph idx="1"/>
          </p:nvPr>
        </p:nvSpPr>
        <p:spPr/>
        <p:txBody>
          <a:bodyPr>
            <a:normAutofit/>
          </a:bodyPr>
          <a:lstStyle/>
          <a:p>
            <a:r>
              <a:rPr lang="nl-NL" dirty="0"/>
              <a:t>Governance (new </a:t>
            </a:r>
            <a:r>
              <a:rPr lang="nl-NL" dirty="0" err="1"/>
              <a:t>versions</a:t>
            </a:r>
            <a:r>
              <a:rPr lang="nl-NL" dirty="0"/>
              <a:t>, </a:t>
            </a:r>
            <a:r>
              <a:rPr lang="nl-NL" dirty="0" err="1"/>
              <a:t>testing</a:t>
            </a:r>
            <a:r>
              <a:rPr lang="nl-NL" dirty="0"/>
              <a:t> </a:t>
            </a:r>
            <a:r>
              <a:rPr lang="nl-NL" dirty="0" err="1"/>
              <a:t>and</a:t>
            </a:r>
            <a:r>
              <a:rPr lang="nl-NL" dirty="0"/>
              <a:t> </a:t>
            </a:r>
            <a:r>
              <a:rPr lang="nl-NL" dirty="0" err="1"/>
              <a:t>approval</a:t>
            </a:r>
            <a:r>
              <a:rPr lang="nl-NL" dirty="0"/>
              <a:t>)</a:t>
            </a:r>
          </a:p>
          <a:p>
            <a:r>
              <a:rPr lang="nl-NL" dirty="0"/>
              <a:t>A/B </a:t>
            </a:r>
            <a:r>
              <a:rPr lang="nl-NL" dirty="0" err="1"/>
              <a:t>testing</a:t>
            </a:r>
            <a:endParaRPr lang="nl-NL" dirty="0"/>
          </a:p>
          <a:p>
            <a:r>
              <a:rPr lang="nl-NL" dirty="0"/>
              <a:t>Auditing (</a:t>
            </a:r>
            <a:r>
              <a:rPr lang="nl-NL" dirty="0" err="1"/>
              <a:t>what</a:t>
            </a:r>
            <a:r>
              <a:rPr lang="nl-NL" dirty="0"/>
              <a:t> </a:t>
            </a:r>
            <a:r>
              <a:rPr lang="nl-NL" dirty="0" err="1"/>
              <a:t>did</a:t>
            </a:r>
            <a:r>
              <a:rPr lang="nl-NL" dirty="0"/>
              <a:t> </a:t>
            </a:r>
            <a:r>
              <a:rPr lang="nl-NL" dirty="0" err="1"/>
              <a:t>the</a:t>
            </a:r>
            <a:r>
              <a:rPr lang="nl-NL" dirty="0"/>
              <a:t> model </a:t>
            </a:r>
            <a:r>
              <a:rPr lang="nl-NL" dirty="0" err="1"/>
              <a:t>decide</a:t>
            </a:r>
            <a:r>
              <a:rPr lang="nl-NL" dirty="0"/>
              <a:t> </a:t>
            </a:r>
            <a:r>
              <a:rPr lang="nl-NL" dirty="0" err="1"/>
              <a:t>and</a:t>
            </a:r>
            <a:r>
              <a:rPr lang="nl-NL" dirty="0"/>
              <a:t> </a:t>
            </a:r>
            <a:r>
              <a:rPr lang="nl-NL" dirty="0" err="1"/>
              <a:t>why</a:t>
            </a:r>
            <a:r>
              <a:rPr lang="nl-NL" dirty="0"/>
              <a:t>? </a:t>
            </a:r>
            <a:r>
              <a:rPr lang="nl-NL" dirty="0" err="1"/>
              <a:t>notifying</a:t>
            </a:r>
            <a:r>
              <a:rPr lang="nl-NL" dirty="0"/>
              <a:t> </a:t>
            </a:r>
            <a:r>
              <a:rPr lang="nl-NL" dirty="0" err="1"/>
              <a:t>humans</a:t>
            </a:r>
            <a:r>
              <a:rPr lang="nl-NL" dirty="0"/>
              <a:t>? )</a:t>
            </a:r>
          </a:p>
          <a:p>
            <a:r>
              <a:rPr lang="nl-NL" dirty="0"/>
              <a:t>Evaluation (</a:t>
            </a:r>
            <a:r>
              <a:rPr lang="nl-NL" dirty="0" err="1"/>
              <a:t>how</a:t>
            </a:r>
            <a:r>
              <a:rPr lang="nl-NL" dirty="0"/>
              <a:t> well </a:t>
            </a:r>
            <a:r>
              <a:rPr lang="nl-NL" dirty="0" err="1"/>
              <a:t>did</a:t>
            </a:r>
            <a:r>
              <a:rPr lang="nl-NL" dirty="0"/>
              <a:t> </a:t>
            </a:r>
            <a:r>
              <a:rPr lang="nl-NL" dirty="0" err="1"/>
              <a:t>the</a:t>
            </a:r>
            <a:r>
              <a:rPr lang="nl-NL" dirty="0"/>
              <a:t> </a:t>
            </a:r>
            <a:r>
              <a:rPr lang="nl-NL" dirty="0" err="1"/>
              <a:t>model’s</a:t>
            </a:r>
            <a:r>
              <a:rPr lang="nl-NL" dirty="0"/>
              <a:t> output match </a:t>
            </a:r>
            <a:r>
              <a:rPr lang="nl-NL" dirty="0" err="1"/>
              <a:t>the</a:t>
            </a:r>
            <a:r>
              <a:rPr lang="nl-NL" dirty="0"/>
              <a:t> </a:t>
            </a:r>
            <a:r>
              <a:rPr lang="nl-NL" dirty="0" err="1"/>
              <a:t>reality</a:t>
            </a:r>
            <a:r>
              <a:rPr lang="nl-NL" dirty="0"/>
              <a:t>) </a:t>
            </a:r>
            <a:br>
              <a:rPr lang="nl-NL" dirty="0"/>
            </a:br>
            <a:r>
              <a:rPr lang="nl-NL" dirty="0" err="1"/>
              <a:t>to</a:t>
            </a:r>
            <a:r>
              <a:rPr lang="nl-NL" dirty="0"/>
              <a:t> help </a:t>
            </a:r>
            <a:r>
              <a:rPr lang="nl-NL" dirty="0" err="1"/>
              <a:t>evolve</a:t>
            </a:r>
            <a:r>
              <a:rPr lang="nl-NL" dirty="0"/>
              <a:t> </a:t>
            </a:r>
            <a:r>
              <a:rPr lang="nl-NL" dirty="0" err="1"/>
              <a:t>the</a:t>
            </a:r>
            <a:r>
              <a:rPr lang="nl-NL" dirty="0"/>
              <a:t> model</a:t>
            </a:r>
          </a:p>
          <a:p>
            <a:pPr lvl="1"/>
            <a:r>
              <a:rPr lang="nl-NL" dirty="0"/>
              <a:t>for </a:t>
            </a:r>
            <a:r>
              <a:rPr lang="nl-NL" dirty="0" err="1"/>
              <a:t>example</a:t>
            </a:r>
            <a:r>
              <a:rPr lang="nl-NL" dirty="0"/>
              <a:t> </a:t>
            </a:r>
            <a:r>
              <a:rPr lang="nl-NL" dirty="0" err="1"/>
              <a:t>recommendations</a:t>
            </a:r>
            <a:r>
              <a:rPr lang="nl-NL" dirty="0"/>
              <a:t> </a:t>
            </a:r>
            <a:r>
              <a:rPr lang="nl-NL" dirty="0" err="1"/>
              <a:t>followed</a:t>
            </a:r>
            <a:endParaRPr lang="nl-NL" dirty="0"/>
          </a:p>
          <a:p>
            <a:r>
              <a:rPr lang="nl-NL" dirty="0"/>
              <a:t>Monitor </a:t>
            </a:r>
            <a:r>
              <a:rPr lang="nl-NL" dirty="0" err="1"/>
              <a:t>self</a:t>
            </a:r>
            <a:r>
              <a:rPr lang="nl-NL" dirty="0"/>
              <a:t> </a:t>
            </a:r>
            <a:r>
              <a:rPr lang="nl-NL" dirty="0" err="1"/>
              <a:t>learning</a:t>
            </a:r>
            <a:r>
              <a:rPr lang="nl-NL" dirty="0"/>
              <a:t> </a:t>
            </a:r>
            <a:r>
              <a:rPr lang="nl-NL" dirty="0" err="1"/>
              <a:t>models</a:t>
            </a:r>
            <a:r>
              <a:rPr lang="nl-NL" dirty="0"/>
              <a:t> (</a:t>
            </a:r>
            <a:r>
              <a:rPr lang="nl-NL" dirty="0" err="1"/>
              <a:t>to</a:t>
            </a:r>
            <a:r>
              <a:rPr lang="nl-NL" dirty="0"/>
              <a:t> </a:t>
            </a:r>
            <a:r>
              <a:rPr lang="nl-NL" dirty="0" err="1"/>
              <a:t>detect</a:t>
            </a:r>
            <a:r>
              <a:rPr lang="nl-NL" dirty="0"/>
              <a:t> </a:t>
            </a:r>
            <a:r>
              <a:rPr lang="nl-NL" dirty="0" err="1"/>
              <a:t>rogue</a:t>
            </a:r>
            <a:r>
              <a:rPr lang="nl-NL" dirty="0"/>
              <a:t> </a:t>
            </a:r>
            <a:r>
              <a:rPr lang="nl-NL" dirty="0" err="1"/>
              <a:t>models</a:t>
            </a:r>
            <a:r>
              <a:rPr lang="nl-NL" dirty="0"/>
              <a:t>)</a:t>
            </a:r>
            <a:endParaRPr lang="en-US" dirty="0"/>
          </a:p>
        </p:txBody>
      </p:sp>
      <p:pic>
        <p:nvPicPr>
          <p:cNvPr id="4" name="Picture 5"/>
          <p:cNvPicPr>
            <a:picLocks noChangeAspect="1" noChangeArrowheads="1"/>
          </p:cNvPicPr>
          <p:nvPr/>
        </p:nvPicPr>
        <p:blipFill rotWithShape="1">
          <a:blip r:embed="rId3">
            <a:extLst>
              <a:ext uri="{28A0092B-C50C-407E-A947-70E740481C1C}">
                <a14:useLocalDpi xmlns:a14="http://schemas.microsoft.com/office/drawing/2010/main" val="0"/>
              </a:ext>
            </a:extLst>
          </a:blip>
          <a:srcRect r="58108"/>
          <a:stretch/>
        </p:blipFill>
        <p:spPr bwMode="auto">
          <a:xfrm>
            <a:off x="7417665" y="313501"/>
            <a:ext cx="1631404" cy="342119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CC5D183D-CC1E-4E44-8E05-573776BBC991}"/>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85895D6E-DE40-453C-BB02-16886971995F}"/>
              </a:ext>
            </a:extLst>
          </p:cNvPr>
          <p:cNvSpPr>
            <a:spLocks noGrp="1"/>
          </p:cNvSpPr>
          <p:nvPr>
            <p:ph type="sldNum" sz="quarter" idx="12"/>
          </p:nvPr>
        </p:nvSpPr>
        <p:spPr/>
        <p:txBody>
          <a:bodyPr/>
          <a:lstStyle/>
          <a:p>
            <a:fld id="{14F1411D-0280-154F-AEAC-4C20B7AA46B2}" type="slidenum">
              <a:rPr lang="nl-NL" smtClean="0"/>
              <a:t>42</a:t>
            </a:fld>
            <a:endParaRPr lang="nl-NL"/>
          </a:p>
        </p:txBody>
      </p:sp>
    </p:spTree>
    <p:extLst>
      <p:ext uri="{BB962C8B-B14F-4D97-AF65-F5344CB8AC3E}">
        <p14:creationId xmlns:p14="http://schemas.microsoft.com/office/powerpoint/2010/main" val="268731837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Deployment </a:t>
            </a:r>
            <a:r>
              <a:rPr lang="nl-NL" dirty="0" err="1"/>
              <a:t>can</a:t>
            </a:r>
            <a:r>
              <a:rPr lang="nl-NL" dirty="0"/>
              <a:t> </a:t>
            </a:r>
            <a:r>
              <a:rPr lang="nl-NL" dirty="0" err="1"/>
              <a:t>also</a:t>
            </a:r>
            <a:r>
              <a:rPr lang="nl-NL" dirty="0"/>
              <a:t> </a:t>
            </a:r>
            <a:r>
              <a:rPr lang="nl-NL" dirty="0" err="1"/>
              <a:t>be</a:t>
            </a:r>
            <a:r>
              <a:rPr lang="nl-NL" dirty="0"/>
              <a:t>: </a:t>
            </a:r>
            <a:br>
              <a:rPr lang="nl-NL" dirty="0"/>
            </a:br>
            <a:r>
              <a:rPr lang="nl-NL" dirty="0"/>
              <a:t>load </a:t>
            </a:r>
            <a:r>
              <a:rPr lang="nl-NL" dirty="0" err="1"/>
              <a:t>results</a:t>
            </a:r>
            <a:r>
              <a:rPr lang="nl-NL" dirty="0"/>
              <a:t> </a:t>
            </a:r>
            <a:r>
              <a:rPr lang="nl-NL" dirty="0" err="1"/>
              <a:t>from</a:t>
            </a:r>
            <a:r>
              <a:rPr lang="nl-NL" dirty="0"/>
              <a:t> model </a:t>
            </a:r>
            <a:r>
              <a:rPr lang="nl-NL" dirty="0" err="1"/>
              <a:t>into</a:t>
            </a:r>
            <a:r>
              <a:rPr lang="nl-NL" dirty="0"/>
              <a:t> </a:t>
            </a:r>
            <a:r>
              <a:rPr lang="nl-NL" dirty="0" err="1"/>
              <a:t>production</a:t>
            </a:r>
            <a:endParaRPr lang="en-US" dirty="0"/>
          </a:p>
        </p:txBody>
      </p:sp>
      <p:sp>
        <p:nvSpPr>
          <p:cNvPr id="4" name="Content Placeholder 3">
            <a:extLst>
              <a:ext uri="{FF2B5EF4-FFF2-40B4-BE49-F238E27FC236}">
                <a16:creationId xmlns:a16="http://schemas.microsoft.com/office/drawing/2014/main" id="{712D8CA4-95D5-4B30-90A3-CEAA624C6598}"/>
              </a:ext>
            </a:extLst>
          </p:cNvPr>
          <p:cNvSpPr>
            <a:spLocks noGrp="1"/>
          </p:cNvSpPr>
          <p:nvPr>
            <p:ph idx="1"/>
          </p:nvPr>
        </p:nvSpPr>
        <p:spPr/>
        <p:txBody>
          <a:bodyPr/>
          <a:lstStyle/>
          <a:p>
            <a:endParaRPr lang="en-NL"/>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3147" y="1184957"/>
            <a:ext cx="7212232" cy="202974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3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5795" y="2515495"/>
            <a:ext cx="4262951" cy="232053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Footer Placeholder 2">
            <a:extLst>
              <a:ext uri="{FF2B5EF4-FFF2-40B4-BE49-F238E27FC236}">
                <a16:creationId xmlns:a16="http://schemas.microsoft.com/office/drawing/2014/main" id="{3113C5C4-E5C8-4D2E-8371-24020E2A9EA1}"/>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3641BABF-4BA3-4B41-BB82-728EDE10FCB6}"/>
              </a:ext>
            </a:extLst>
          </p:cNvPr>
          <p:cNvSpPr>
            <a:spLocks noGrp="1"/>
          </p:cNvSpPr>
          <p:nvPr>
            <p:ph type="sldNum" sz="quarter" idx="12"/>
          </p:nvPr>
        </p:nvSpPr>
        <p:spPr/>
        <p:txBody>
          <a:bodyPr/>
          <a:lstStyle/>
          <a:p>
            <a:fld id="{14F1411D-0280-154F-AEAC-4C20B7AA46B2}" type="slidenum">
              <a:rPr lang="nl-NL" smtClean="0"/>
              <a:t>43</a:t>
            </a:fld>
            <a:endParaRPr lang="nl-NL"/>
          </a:p>
        </p:txBody>
      </p:sp>
    </p:spTree>
    <p:extLst>
      <p:ext uri="{BB962C8B-B14F-4D97-AF65-F5344CB8AC3E}">
        <p14:creationId xmlns:p14="http://schemas.microsoft.com/office/powerpoint/2010/main" val="31266902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3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a:t>
            </a:r>
            <a:r>
              <a:rPr lang="nl-NL" dirty="0" err="1"/>
              <a:t>to</a:t>
            </a:r>
            <a:r>
              <a:rPr lang="nl-NL" dirty="0"/>
              <a:t> do </a:t>
            </a:r>
            <a:r>
              <a:rPr lang="nl-NL" dirty="0" err="1"/>
              <a:t>it</a:t>
            </a:r>
            <a:r>
              <a:rPr lang="nl-NL" dirty="0"/>
              <a:t> </a:t>
            </a:r>
            <a:r>
              <a:rPr lang="nl-NL" dirty="0" err="1"/>
              <a:t>with</a:t>
            </a:r>
            <a:r>
              <a:rPr lang="nl-NL" dirty="0"/>
              <a:t>?</a:t>
            </a:r>
            <a:endParaRPr lang="en-US" dirty="0"/>
          </a:p>
        </p:txBody>
      </p:sp>
      <p:sp>
        <p:nvSpPr>
          <p:cNvPr id="3" name="Text Placeholder 2"/>
          <p:cNvSpPr>
            <a:spLocks noGrp="1"/>
          </p:cNvSpPr>
          <p:nvPr>
            <p:ph idx="1"/>
          </p:nvPr>
        </p:nvSpPr>
        <p:spPr/>
        <p:txBody>
          <a:bodyPr/>
          <a:lstStyle/>
          <a:p>
            <a:r>
              <a:rPr lang="nl-NL" dirty="0" err="1"/>
              <a:t>Mathematics</a:t>
            </a:r>
            <a:r>
              <a:rPr lang="nl-NL" dirty="0"/>
              <a:t> (</a:t>
            </a:r>
            <a:r>
              <a:rPr lang="nl-NL" dirty="0" err="1"/>
              <a:t>Statistics</a:t>
            </a:r>
            <a:r>
              <a:rPr lang="nl-NL" dirty="0"/>
              <a:t>)</a:t>
            </a:r>
            <a:br>
              <a:rPr lang="nl-NL" dirty="0"/>
            </a:br>
            <a:endParaRPr lang="nl-NL" dirty="0"/>
          </a:p>
          <a:p>
            <a:pPr lvl="1"/>
            <a:r>
              <a:rPr lang="nl-NL" dirty="0"/>
              <a:t>Gauss (</a:t>
            </a:r>
            <a:r>
              <a:rPr lang="nl-NL" dirty="0" err="1"/>
              <a:t>normal</a:t>
            </a:r>
            <a:r>
              <a:rPr lang="nl-NL" dirty="0"/>
              <a:t> </a:t>
            </a:r>
            <a:r>
              <a:rPr lang="nl-NL" dirty="0" err="1"/>
              <a:t>distribution</a:t>
            </a:r>
            <a:r>
              <a:rPr lang="nl-NL" dirty="0"/>
              <a:t>)</a:t>
            </a:r>
            <a:br>
              <a:rPr lang="nl-NL" dirty="0"/>
            </a:br>
            <a:endParaRPr lang="nl-NL" dirty="0"/>
          </a:p>
          <a:p>
            <a:pPr lvl="1"/>
            <a:r>
              <a:rPr lang="nl-NL" dirty="0"/>
              <a:t>Bayes’ </a:t>
            </a:r>
            <a:r>
              <a:rPr lang="nl-NL" dirty="0" err="1"/>
              <a:t>Theorem</a:t>
            </a:r>
            <a:br>
              <a:rPr lang="nl-NL" dirty="0"/>
            </a:br>
            <a:br>
              <a:rPr lang="nl-NL" dirty="0"/>
            </a:br>
            <a:endParaRPr lang="nl-NL" dirty="0"/>
          </a:p>
          <a:p>
            <a:pPr lvl="1"/>
            <a:r>
              <a:rPr lang="nl-NL" dirty="0" err="1"/>
              <a:t>Euclidean</a:t>
            </a:r>
            <a:r>
              <a:rPr lang="nl-NL" dirty="0"/>
              <a:t> </a:t>
            </a:r>
            <a:r>
              <a:rPr lang="nl-NL" dirty="0" err="1"/>
              <a:t>Distance</a:t>
            </a:r>
            <a:r>
              <a:rPr lang="nl-NL" dirty="0"/>
              <a:t> </a:t>
            </a:r>
            <a:br>
              <a:rPr lang="nl-NL" dirty="0"/>
            </a:br>
            <a:br>
              <a:rPr lang="nl-NL" dirty="0"/>
            </a:br>
            <a:br>
              <a:rPr lang="nl-NL" dirty="0"/>
            </a:br>
            <a:endParaRPr lang="nl-NL" dirty="0"/>
          </a:p>
          <a:p>
            <a:pPr lvl="1"/>
            <a:r>
              <a:rPr lang="nl-NL" dirty="0" err="1"/>
              <a:t>Perceptron</a:t>
            </a:r>
            <a:br>
              <a:rPr lang="nl-NL" dirty="0"/>
            </a:br>
            <a:endParaRPr lang="nl-NL" dirty="0"/>
          </a:p>
          <a:p>
            <a:pPr lvl="1"/>
            <a:r>
              <a:rPr lang="nl-NL" dirty="0" err="1"/>
              <a:t>Mean</a:t>
            </a:r>
            <a:r>
              <a:rPr lang="nl-NL" dirty="0"/>
              <a:t> Square Error</a:t>
            </a:r>
            <a:endParaRPr lang="en-US" dirty="0"/>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1656" y="3812137"/>
            <a:ext cx="2332029" cy="6038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AutoShape 4" descr="\begin{align}\mathrm{d}(\mathbf{p},\mathbf{q}) = \mathrm{d}(\mathbf{q},\mathbf{p}) &amp; = \sqrt{(q_1-p_1)^2 + (q_2-p_2)^2 + \cdots + (q_n-p_n)^2} \\[8pt]&#10;&amp; = \sqrt{\sum_{i=1}^n (q_i-p_i)^2}.\end{align}"/>
          <p:cNvSpPr>
            <a:spLocks noChangeAspect="1" noChangeArrowheads="1"/>
          </p:cNvSpPr>
          <p:nvPr/>
        </p:nvSpPr>
        <p:spPr bwMode="auto">
          <a:xfrm>
            <a:off x="82039" y="-76101"/>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81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19594" y="2691292"/>
            <a:ext cx="4529390" cy="11119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19594" y="2109485"/>
            <a:ext cx="2104784" cy="5702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199"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594" y="1424376"/>
            <a:ext cx="2635477" cy="64492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20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51657" y="4323774"/>
            <a:ext cx="2194056" cy="6589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8A3FACE8-D7F8-49AD-B533-03D948F9406C}"/>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22E979AB-06B3-4515-8EF1-8382F9F50073}"/>
              </a:ext>
            </a:extLst>
          </p:cNvPr>
          <p:cNvSpPr>
            <a:spLocks noGrp="1"/>
          </p:cNvSpPr>
          <p:nvPr>
            <p:ph type="sldNum" sz="quarter" idx="12"/>
          </p:nvPr>
        </p:nvSpPr>
        <p:spPr/>
        <p:txBody>
          <a:bodyPr/>
          <a:lstStyle/>
          <a:p>
            <a:fld id="{14F1411D-0280-154F-AEAC-4C20B7AA46B2}" type="slidenum">
              <a:rPr lang="nl-NL" smtClean="0"/>
              <a:t>44</a:t>
            </a:fld>
            <a:endParaRPr lang="nl-NL"/>
          </a:p>
        </p:txBody>
      </p:sp>
    </p:spTree>
    <p:extLst>
      <p:ext uri="{BB962C8B-B14F-4D97-AF65-F5344CB8AC3E}">
        <p14:creationId xmlns:p14="http://schemas.microsoft.com/office/powerpoint/2010/main" val="31657013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par>
                          <p:cTn id="17" fill="hold">
                            <p:stCondLst>
                              <p:cond delay="0"/>
                            </p:stCondLst>
                            <p:childTnLst>
                              <p:par>
                                <p:cTn id="18" presetID="10" presetClass="entr" presetSubtype="0" fill="hold" nodeType="afterEffect">
                                  <p:stCondLst>
                                    <p:cond delay="0"/>
                                  </p:stCondLst>
                                  <p:childTnLst>
                                    <p:set>
                                      <p:cBhvr>
                                        <p:cTn id="19" dur="1" fill="hold">
                                          <p:stCondLst>
                                            <p:cond delay="0"/>
                                          </p:stCondLst>
                                        </p:cTn>
                                        <p:tgtEl>
                                          <p:spTgt spid="8194"/>
                                        </p:tgtEl>
                                        <p:attrNameLst>
                                          <p:attrName>style.visibility</p:attrName>
                                        </p:attrNameLst>
                                      </p:cBhvr>
                                      <p:to>
                                        <p:strVal val="visible"/>
                                      </p:to>
                                    </p:set>
                                    <p:animEffect transition="in" filter="fade">
                                      <p:cBhvr>
                                        <p:cTn id="20" dur="500"/>
                                        <p:tgtEl>
                                          <p:spTgt spid="8194"/>
                                        </p:tgtEl>
                                      </p:cBhvr>
                                    </p:animEffect>
                                  </p:childTnLst>
                                </p:cTn>
                              </p:par>
                            </p:childTnLst>
                          </p:cTn>
                        </p:par>
                        <p:par>
                          <p:cTn id="21" fill="hold">
                            <p:stCondLst>
                              <p:cond delay="500"/>
                            </p:stCondLst>
                            <p:childTnLst>
                              <p:par>
                                <p:cTn id="22" presetID="10" presetClass="entr" presetSubtype="0" fill="hold" nodeType="afterEffect">
                                  <p:stCondLst>
                                    <p:cond delay="0"/>
                                  </p:stCondLst>
                                  <p:childTnLst>
                                    <p:set>
                                      <p:cBhvr>
                                        <p:cTn id="23" dur="1" fill="hold">
                                          <p:stCondLst>
                                            <p:cond delay="0"/>
                                          </p:stCondLst>
                                        </p:cTn>
                                        <p:tgtEl>
                                          <p:spTgt spid="8197"/>
                                        </p:tgtEl>
                                        <p:attrNameLst>
                                          <p:attrName>style.visibility</p:attrName>
                                        </p:attrNameLst>
                                      </p:cBhvr>
                                      <p:to>
                                        <p:strVal val="visible"/>
                                      </p:to>
                                    </p:set>
                                    <p:animEffect transition="in" filter="fade">
                                      <p:cBhvr>
                                        <p:cTn id="24" dur="500"/>
                                        <p:tgtEl>
                                          <p:spTgt spid="8197"/>
                                        </p:tgtEl>
                                      </p:cBhvr>
                                    </p:animEffect>
                                  </p:childTnLst>
                                </p:cTn>
                              </p:par>
                            </p:childTnLst>
                          </p:cTn>
                        </p:par>
                        <p:par>
                          <p:cTn id="25" fill="hold">
                            <p:stCondLst>
                              <p:cond delay="1000"/>
                            </p:stCondLst>
                            <p:childTnLst>
                              <p:par>
                                <p:cTn id="26" presetID="10" presetClass="entr" presetSubtype="0" fill="hold" nodeType="afterEffect">
                                  <p:stCondLst>
                                    <p:cond delay="0"/>
                                  </p:stCondLst>
                                  <p:childTnLst>
                                    <p:set>
                                      <p:cBhvr>
                                        <p:cTn id="27" dur="1" fill="hold">
                                          <p:stCondLst>
                                            <p:cond delay="0"/>
                                          </p:stCondLst>
                                        </p:cTn>
                                        <p:tgtEl>
                                          <p:spTgt spid="8198"/>
                                        </p:tgtEl>
                                        <p:attrNameLst>
                                          <p:attrName>style.visibility</p:attrName>
                                        </p:attrNameLst>
                                      </p:cBhvr>
                                      <p:to>
                                        <p:strVal val="visible"/>
                                      </p:to>
                                    </p:set>
                                    <p:animEffect transition="in" filter="fade">
                                      <p:cBhvr>
                                        <p:cTn id="28" dur="500"/>
                                        <p:tgtEl>
                                          <p:spTgt spid="8198"/>
                                        </p:tgtEl>
                                      </p:cBhvr>
                                    </p:animEffect>
                                  </p:childTnLst>
                                </p:cTn>
                              </p:par>
                            </p:childTnLst>
                          </p:cTn>
                        </p:par>
                        <p:par>
                          <p:cTn id="29" fill="hold">
                            <p:stCondLst>
                              <p:cond delay="1500"/>
                            </p:stCondLst>
                            <p:childTnLst>
                              <p:par>
                                <p:cTn id="30" presetID="10" presetClass="entr" presetSubtype="0" fill="hold" nodeType="afterEffect">
                                  <p:stCondLst>
                                    <p:cond delay="0"/>
                                  </p:stCondLst>
                                  <p:childTnLst>
                                    <p:set>
                                      <p:cBhvr>
                                        <p:cTn id="31" dur="1" fill="hold">
                                          <p:stCondLst>
                                            <p:cond delay="0"/>
                                          </p:stCondLst>
                                        </p:cTn>
                                        <p:tgtEl>
                                          <p:spTgt spid="8199"/>
                                        </p:tgtEl>
                                        <p:attrNameLst>
                                          <p:attrName>style.visibility</p:attrName>
                                        </p:attrNameLst>
                                      </p:cBhvr>
                                      <p:to>
                                        <p:strVal val="visible"/>
                                      </p:to>
                                    </p:set>
                                    <p:animEffect transition="in" filter="fade">
                                      <p:cBhvr>
                                        <p:cTn id="32" dur="500"/>
                                        <p:tgtEl>
                                          <p:spTgt spid="8199"/>
                                        </p:tgtEl>
                                      </p:cBhvr>
                                    </p:animEffect>
                                  </p:childTnLst>
                                </p:cTn>
                              </p:par>
                            </p:childTnLst>
                          </p:cTn>
                        </p:par>
                        <p:par>
                          <p:cTn id="33" fill="hold">
                            <p:stCondLst>
                              <p:cond delay="2000"/>
                            </p:stCondLst>
                            <p:childTnLst>
                              <p:par>
                                <p:cTn id="34" presetID="10" presetClass="entr" presetSubtype="0" fill="hold" nodeType="afterEffect">
                                  <p:stCondLst>
                                    <p:cond delay="0"/>
                                  </p:stCondLst>
                                  <p:childTnLst>
                                    <p:set>
                                      <p:cBhvr>
                                        <p:cTn id="35" dur="1" fill="hold">
                                          <p:stCondLst>
                                            <p:cond delay="0"/>
                                          </p:stCondLst>
                                        </p:cTn>
                                        <p:tgtEl>
                                          <p:spTgt spid="8201"/>
                                        </p:tgtEl>
                                        <p:attrNameLst>
                                          <p:attrName>style.visibility</p:attrName>
                                        </p:attrNameLst>
                                      </p:cBhvr>
                                      <p:to>
                                        <p:strVal val="visible"/>
                                      </p:to>
                                    </p:set>
                                    <p:animEffect transition="in" filter="fade">
                                      <p:cBhvr>
                                        <p:cTn id="36" dur="500"/>
                                        <p:tgtEl>
                                          <p:spTgt spid="8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a:t>
            </a:r>
            <a:r>
              <a:rPr lang="nl-NL" dirty="0" err="1"/>
              <a:t>to</a:t>
            </a:r>
            <a:r>
              <a:rPr lang="nl-NL" dirty="0"/>
              <a:t> do </a:t>
            </a:r>
            <a:r>
              <a:rPr lang="nl-NL" dirty="0" err="1"/>
              <a:t>it</a:t>
            </a:r>
            <a:r>
              <a:rPr lang="nl-NL" dirty="0"/>
              <a:t> </a:t>
            </a:r>
            <a:r>
              <a:rPr lang="nl-NL" dirty="0" err="1"/>
              <a:t>with</a:t>
            </a:r>
            <a:r>
              <a:rPr lang="nl-NL" dirty="0"/>
              <a:t>?</a:t>
            </a:r>
            <a:endParaRPr lang="en-US" dirty="0"/>
          </a:p>
        </p:txBody>
      </p:sp>
      <p:sp>
        <p:nvSpPr>
          <p:cNvPr id="4" name="Content Placeholder 3">
            <a:extLst>
              <a:ext uri="{FF2B5EF4-FFF2-40B4-BE49-F238E27FC236}">
                <a16:creationId xmlns:a16="http://schemas.microsoft.com/office/drawing/2014/main" id="{23ADF5DC-91DB-4E83-AC24-0F0148E66D23}"/>
              </a:ext>
            </a:extLst>
          </p:cNvPr>
          <p:cNvSpPr>
            <a:spLocks noGrp="1"/>
          </p:cNvSpPr>
          <p:nvPr>
            <p:ph idx="1"/>
          </p:nvPr>
        </p:nvSpPr>
        <p:spPr/>
        <p:txBody>
          <a:bodyPr/>
          <a:lstStyle/>
          <a:p>
            <a:endParaRPr lang="en-NL"/>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0085" y="887774"/>
            <a:ext cx="6798856" cy="37040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a:extLst>
              <a:ext uri="{FF2B5EF4-FFF2-40B4-BE49-F238E27FC236}">
                <a16:creationId xmlns:a16="http://schemas.microsoft.com/office/drawing/2014/main" id="{A7944244-4154-4A7B-B5FE-70779E135576}"/>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82868CCC-1091-4E09-BBF4-D5C33207B417}"/>
              </a:ext>
            </a:extLst>
          </p:cNvPr>
          <p:cNvSpPr>
            <a:spLocks noGrp="1"/>
          </p:cNvSpPr>
          <p:nvPr>
            <p:ph type="sldNum" sz="quarter" idx="12"/>
          </p:nvPr>
        </p:nvSpPr>
        <p:spPr/>
        <p:txBody>
          <a:bodyPr/>
          <a:lstStyle/>
          <a:p>
            <a:fld id="{14F1411D-0280-154F-AEAC-4C20B7AA46B2}" type="slidenum">
              <a:rPr lang="nl-NL" smtClean="0"/>
              <a:t>45</a:t>
            </a:fld>
            <a:endParaRPr lang="nl-NL"/>
          </a:p>
        </p:txBody>
      </p:sp>
    </p:spTree>
    <p:extLst>
      <p:ext uri="{BB962C8B-B14F-4D97-AF65-F5344CB8AC3E}">
        <p14:creationId xmlns:p14="http://schemas.microsoft.com/office/powerpoint/2010/main" val="286642169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Tools and libraries implementing machine learning algorithms</a:t>
            </a:r>
            <a:endParaRPr lang="nl-NL" dirty="0"/>
          </a:p>
        </p:txBody>
      </p:sp>
      <p:sp>
        <p:nvSpPr>
          <p:cNvPr id="6" name="Content Placeholder 5">
            <a:extLst>
              <a:ext uri="{FF2B5EF4-FFF2-40B4-BE49-F238E27FC236}">
                <a16:creationId xmlns:a16="http://schemas.microsoft.com/office/drawing/2014/main" id="{CE6339E9-E209-4FBA-937D-95B83739EEFF}"/>
              </a:ext>
            </a:extLst>
          </p:cNvPr>
          <p:cNvSpPr>
            <a:spLocks noGrp="1"/>
          </p:cNvSpPr>
          <p:nvPr>
            <p:ph idx="1"/>
          </p:nvPr>
        </p:nvSpPr>
        <p:spPr/>
        <p:txBody>
          <a:bodyPr/>
          <a:lstStyle/>
          <a:p>
            <a:endParaRPr lang="en-NL"/>
          </a:p>
        </p:txBody>
      </p:sp>
      <p:pic>
        <p:nvPicPr>
          <p:cNvPr id="3" name="Picture 2"/>
          <p:cNvPicPr>
            <a:picLocks noChangeAspect="1"/>
          </p:cNvPicPr>
          <p:nvPr/>
        </p:nvPicPr>
        <p:blipFill>
          <a:blip r:embed="rId2"/>
          <a:stretch>
            <a:fillRect/>
          </a:stretch>
        </p:blipFill>
        <p:spPr>
          <a:xfrm>
            <a:off x="5271948" y="1154793"/>
            <a:ext cx="3383730" cy="3870232"/>
          </a:xfrm>
          <a:prstGeom prst="rect">
            <a:avLst/>
          </a:prstGeom>
        </p:spPr>
      </p:pic>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9133" y="1905118"/>
            <a:ext cx="3233882" cy="17618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4434553" y="2088141"/>
            <a:ext cx="840295" cy="1439305"/>
          </a:xfrm>
          <a:prstGeom prst="rect">
            <a:avLst/>
          </a:prstGeom>
          <a:noFill/>
        </p:spPr>
        <p:txBody>
          <a:bodyPr wrap="none" rtlCol="0">
            <a:spAutoFit/>
          </a:bodyPr>
          <a:lstStyle/>
          <a:p>
            <a:r>
              <a:rPr lang="en-US" sz="8753" dirty="0"/>
              <a:t>+</a:t>
            </a:r>
            <a:endParaRPr lang="nl-NL" sz="8753" dirty="0" err="1"/>
          </a:p>
        </p:txBody>
      </p:sp>
      <p:sp>
        <p:nvSpPr>
          <p:cNvPr id="7" name="Footer Placeholder 6">
            <a:extLst>
              <a:ext uri="{FF2B5EF4-FFF2-40B4-BE49-F238E27FC236}">
                <a16:creationId xmlns:a16="http://schemas.microsoft.com/office/drawing/2014/main" id="{F202861F-ED17-4979-8EE7-993F91CFBDA9}"/>
              </a:ext>
            </a:extLst>
          </p:cNvPr>
          <p:cNvSpPr>
            <a:spLocks noGrp="1"/>
          </p:cNvSpPr>
          <p:nvPr>
            <p:ph type="ftr" sz="quarter" idx="11"/>
          </p:nvPr>
        </p:nvSpPr>
        <p:spPr/>
        <p:txBody>
          <a:bodyPr/>
          <a:lstStyle/>
          <a:p>
            <a:r>
              <a:rPr lang="en-US"/>
              <a:t>The Art of Intelligence</a:t>
            </a:r>
            <a:endParaRPr lang="nl-NL" dirty="0"/>
          </a:p>
        </p:txBody>
      </p:sp>
      <p:sp>
        <p:nvSpPr>
          <p:cNvPr id="8" name="Slide Number Placeholder 7">
            <a:extLst>
              <a:ext uri="{FF2B5EF4-FFF2-40B4-BE49-F238E27FC236}">
                <a16:creationId xmlns:a16="http://schemas.microsoft.com/office/drawing/2014/main" id="{9F2D7A62-7BA2-4DAF-A752-5DC355459C77}"/>
              </a:ext>
            </a:extLst>
          </p:cNvPr>
          <p:cNvSpPr>
            <a:spLocks noGrp="1"/>
          </p:cNvSpPr>
          <p:nvPr>
            <p:ph type="sldNum" sz="quarter" idx="12"/>
          </p:nvPr>
        </p:nvSpPr>
        <p:spPr/>
        <p:txBody>
          <a:bodyPr/>
          <a:lstStyle/>
          <a:p>
            <a:fld id="{14F1411D-0280-154F-AEAC-4C20B7AA46B2}" type="slidenum">
              <a:rPr lang="nl-NL" smtClean="0"/>
              <a:t>46</a:t>
            </a:fld>
            <a:endParaRPr lang="nl-NL"/>
          </a:p>
        </p:txBody>
      </p:sp>
    </p:spTree>
    <p:extLst>
      <p:ext uri="{BB962C8B-B14F-4D97-AF65-F5344CB8AC3E}">
        <p14:creationId xmlns:p14="http://schemas.microsoft.com/office/powerpoint/2010/main" val="152700471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And of Course</a:t>
            </a:r>
            <a:endParaRPr lang="nl-NL" dirty="0"/>
          </a:p>
        </p:txBody>
      </p:sp>
      <p:sp>
        <p:nvSpPr>
          <p:cNvPr id="3" name="Content Placeholder 2">
            <a:extLst>
              <a:ext uri="{FF2B5EF4-FFF2-40B4-BE49-F238E27FC236}">
                <a16:creationId xmlns:a16="http://schemas.microsoft.com/office/drawing/2014/main" id="{1AD342ED-FF9E-40B6-9B5D-276C05429CDA}"/>
              </a:ext>
            </a:extLst>
          </p:cNvPr>
          <p:cNvSpPr>
            <a:spLocks noGrp="1"/>
          </p:cNvSpPr>
          <p:nvPr>
            <p:ph idx="1"/>
          </p:nvPr>
        </p:nvSpPr>
        <p:spPr/>
        <p:txBody>
          <a:bodyPr/>
          <a:lstStyle/>
          <a:p>
            <a:endParaRPr lang="en-NL"/>
          </a:p>
        </p:txBody>
      </p:sp>
      <p:sp>
        <p:nvSpPr>
          <p:cNvPr id="5" name="TextBox 4"/>
          <p:cNvSpPr txBox="1"/>
          <p:nvPr/>
        </p:nvSpPr>
        <p:spPr>
          <a:xfrm>
            <a:off x="4788805" y="852328"/>
            <a:ext cx="3573992" cy="1707070"/>
          </a:xfrm>
          <a:prstGeom prst="rect">
            <a:avLst/>
          </a:prstGeom>
          <a:noFill/>
        </p:spPr>
        <p:txBody>
          <a:bodyPr wrap="none" rtlCol="0">
            <a:spAutoFit/>
          </a:bodyPr>
          <a:lstStyle/>
          <a:p>
            <a:r>
              <a:rPr lang="en-US" sz="10493" dirty="0"/>
              <a:t>DATA</a:t>
            </a:r>
            <a:endParaRPr lang="nl-NL" sz="10493" dirty="0"/>
          </a:p>
        </p:txBody>
      </p:sp>
      <p:sp>
        <p:nvSpPr>
          <p:cNvPr id="6" name="TextBox 5"/>
          <p:cNvSpPr txBox="1"/>
          <p:nvPr/>
        </p:nvSpPr>
        <p:spPr>
          <a:xfrm rot="2114234">
            <a:off x="2660946" y="1626294"/>
            <a:ext cx="3573992" cy="1707070"/>
          </a:xfrm>
          <a:prstGeom prst="rect">
            <a:avLst/>
          </a:prstGeom>
          <a:noFill/>
        </p:spPr>
        <p:txBody>
          <a:bodyPr wrap="none" rtlCol="0">
            <a:spAutoFit/>
          </a:bodyPr>
          <a:lstStyle/>
          <a:p>
            <a:r>
              <a:rPr lang="en-US" sz="10493" dirty="0"/>
              <a:t>DATA</a:t>
            </a:r>
            <a:endParaRPr lang="nl-NL" sz="10493" dirty="0"/>
          </a:p>
        </p:txBody>
      </p:sp>
      <p:sp>
        <p:nvSpPr>
          <p:cNvPr id="7" name="TextBox 6"/>
          <p:cNvSpPr txBox="1"/>
          <p:nvPr/>
        </p:nvSpPr>
        <p:spPr>
          <a:xfrm rot="19474328">
            <a:off x="1398837" y="405901"/>
            <a:ext cx="3573992" cy="1707070"/>
          </a:xfrm>
          <a:prstGeom prst="rect">
            <a:avLst/>
          </a:prstGeom>
          <a:noFill/>
        </p:spPr>
        <p:txBody>
          <a:bodyPr wrap="none" rtlCol="0">
            <a:spAutoFit/>
          </a:bodyPr>
          <a:lstStyle/>
          <a:p>
            <a:r>
              <a:rPr lang="en-US" sz="10493" dirty="0"/>
              <a:t>DATA</a:t>
            </a:r>
            <a:endParaRPr lang="nl-NL" sz="10493" dirty="0"/>
          </a:p>
        </p:txBody>
      </p:sp>
      <p:sp>
        <p:nvSpPr>
          <p:cNvPr id="8" name="TextBox 7"/>
          <p:cNvSpPr txBox="1"/>
          <p:nvPr/>
        </p:nvSpPr>
        <p:spPr>
          <a:xfrm>
            <a:off x="5705848" y="2116036"/>
            <a:ext cx="3573992" cy="1707070"/>
          </a:xfrm>
          <a:prstGeom prst="rect">
            <a:avLst/>
          </a:prstGeom>
          <a:noFill/>
        </p:spPr>
        <p:txBody>
          <a:bodyPr wrap="none" rtlCol="0">
            <a:spAutoFit/>
          </a:bodyPr>
          <a:lstStyle/>
          <a:p>
            <a:r>
              <a:rPr lang="en-US" sz="10493" dirty="0"/>
              <a:t>DATA</a:t>
            </a:r>
            <a:endParaRPr lang="nl-NL" sz="10493" dirty="0"/>
          </a:p>
        </p:txBody>
      </p:sp>
      <p:sp>
        <p:nvSpPr>
          <p:cNvPr id="9" name="TextBox 8"/>
          <p:cNvSpPr txBox="1"/>
          <p:nvPr/>
        </p:nvSpPr>
        <p:spPr>
          <a:xfrm rot="16352940">
            <a:off x="-172138" y="955292"/>
            <a:ext cx="2488466" cy="2332049"/>
          </a:xfrm>
          <a:prstGeom prst="rect">
            <a:avLst/>
          </a:prstGeom>
          <a:noFill/>
        </p:spPr>
        <p:txBody>
          <a:bodyPr wrap="square" rtlCol="0">
            <a:spAutoFit/>
          </a:bodyPr>
          <a:lstStyle/>
          <a:p>
            <a:r>
              <a:rPr lang="en-US" sz="7277" dirty="0"/>
              <a:t>DATA</a:t>
            </a:r>
            <a:endParaRPr lang="nl-NL" sz="7277" dirty="0"/>
          </a:p>
        </p:txBody>
      </p:sp>
      <p:sp>
        <p:nvSpPr>
          <p:cNvPr id="10" name="TextBox 9"/>
          <p:cNvSpPr txBox="1"/>
          <p:nvPr/>
        </p:nvSpPr>
        <p:spPr>
          <a:xfrm>
            <a:off x="1446639" y="2715777"/>
            <a:ext cx="5074338" cy="2421304"/>
          </a:xfrm>
          <a:prstGeom prst="rect">
            <a:avLst/>
          </a:prstGeom>
          <a:noFill/>
        </p:spPr>
        <p:txBody>
          <a:bodyPr wrap="none" rtlCol="0">
            <a:spAutoFit/>
          </a:bodyPr>
          <a:lstStyle/>
          <a:p>
            <a:r>
              <a:rPr lang="en-US" sz="15134" dirty="0"/>
              <a:t>DATA</a:t>
            </a:r>
            <a:endParaRPr lang="nl-NL" sz="15134" dirty="0"/>
          </a:p>
        </p:txBody>
      </p:sp>
      <p:sp>
        <p:nvSpPr>
          <p:cNvPr id="4" name="Footer Placeholder 3">
            <a:extLst>
              <a:ext uri="{FF2B5EF4-FFF2-40B4-BE49-F238E27FC236}">
                <a16:creationId xmlns:a16="http://schemas.microsoft.com/office/drawing/2014/main" id="{B7E88421-803D-4D39-938D-224AFCD32EFD}"/>
              </a:ext>
            </a:extLst>
          </p:cNvPr>
          <p:cNvSpPr>
            <a:spLocks noGrp="1"/>
          </p:cNvSpPr>
          <p:nvPr>
            <p:ph type="ftr" sz="quarter" idx="11"/>
          </p:nvPr>
        </p:nvSpPr>
        <p:spPr/>
        <p:txBody>
          <a:bodyPr/>
          <a:lstStyle/>
          <a:p>
            <a:r>
              <a:rPr lang="en-US"/>
              <a:t>The Art of Intelligence</a:t>
            </a:r>
            <a:endParaRPr lang="nl-NL" dirty="0"/>
          </a:p>
        </p:txBody>
      </p:sp>
      <p:sp>
        <p:nvSpPr>
          <p:cNvPr id="11" name="Slide Number Placeholder 10">
            <a:extLst>
              <a:ext uri="{FF2B5EF4-FFF2-40B4-BE49-F238E27FC236}">
                <a16:creationId xmlns:a16="http://schemas.microsoft.com/office/drawing/2014/main" id="{F7DFD18A-A8B1-4E2F-AC3B-DBA4D0346F00}"/>
              </a:ext>
            </a:extLst>
          </p:cNvPr>
          <p:cNvSpPr>
            <a:spLocks noGrp="1"/>
          </p:cNvSpPr>
          <p:nvPr>
            <p:ph type="sldNum" sz="quarter" idx="12"/>
          </p:nvPr>
        </p:nvSpPr>
        <p:spPr/>
        <p:txBody>
          <a:bodyPr/>
          <a:lstStyle/>
          <a:p>
            <a:fld id="{14F1411D-0280-154F-AEAC-4C20B7AA46B2}" type="slidenum">
              <a:rPr lang="nl-NL" smtClean="0"/>
              <a:t>47</a:t>
            </a:fld>
            <a:endParaRPr lang="nl-NL"/>
          </a:p>
        </p:txBody>
      </p:sp>
    </p:spTree>
    <p:extLst>
      <p:ext uri="{BB962C8B-B14F-4D97-AF65-F5344CB8AC3E}">
        <p14:creationId xmlns:p14="http://schemas.microsoft.com/office/powerpoint/2010/main" val="2366660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3" presetClass="emph" presetSubtype="2" fill="hold" grpId="0" nodeType="withEffect">
                                  <p:stCondLst>
                                    <p:cond delay="0"/>
                                  </p:stCondLst>
                                  <p:childTnLst>
                                    <p:animClr clrSpc="rgb" dir="cw">
                                      <p:cBhvr override="childStyle">
                                        <p:cTn id="8" dur="2000" fill="hold"/>
                                        <p:tgtEl>
                                          <p:spTgt spid="5"/>
                                        </p:tgtEl>
                                        <p:attrNameLst>
                                          <p:attrName>style.color</p:attrName>
                                        </p:attrNameLst>
                                      </p:cBhvr>
                                      <p:to>
                                        <a:schemeClr val="accent1"/>
                                      </p:to>
                                    </p:animClr>
                                  </p:childTnLst>
                                </p:cTn>
                              </p:par>
                              <p:par>
                                <p:cTn id="9" presetID="1" presetClass="entr" presetSubtype="0" fill="hold" grpId="1"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3" presetClass="emph" presetSubtype="2" fill="hold" grpId="0" nodeType="withEffect">
                                  <p:stCondLst>
                                    <p:cond delay="0"/>
                                  </p:stCondLst>
                                  <p:childTnLst>
                                    <p:animClr clrSpc="rgb" dir="cw">
                                      <p:cBhvr override="childStyle">
                                        <p:cTn id="12" dur="2000" fill="hold"/>
                                        <p:tgtEl>
                                          <p:spTgt spid="6"/>
                                        </p:tgtEl>
                                        <p:attrNameLst>
                                          <p:attrName>style.color</p:attrName>
                                        </p:attrNameLst>
                                      </p:cBhvr>
                                      <p:to>
                                        <a:schemeClr val="folHlink"/>
                                      </p:to>
                                    </p:animClr>
                                  </p:childTnLst>
                                </p:cTn>
                              </p:par>
                              <p:par>
                                <p:cTn id="13" presetID="1" presetClass="entr" presetSubtype="0" fill="hold" grpId="1"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par>
                                <p:cTn id="15" presetID="3" presetClass="emph" presetSubtype="2" fill="hold" grpId="0" nodeType="withEffect">
                                  <p:stCondLst>
                                    <p:cond delay="0"/>
                                  </p:stCondLst>
                                  <p:childTnLst>
                                    <p:animClr clrSpc="rgb" dir="cw">
                                      <p:cBhvr override="childStyle">
                                        <p:cTn id="16" dur="2000" fill="hold"/>
                                        <p:tgtEl>
                                          <p:spTgt spid="7"/>
                                        </p:tgtEl>
                                        <p:attrNameLst>
                                          <p:attrName>style.color</p:attrName>
                                        </p:attrNameLst>
                                      </p:cBhvr>
                                      <p:to>
                                        <a:srgbClr val="FF0000"/>
                                      </p:to>
                                    </p:animClr>
                                  </p:childTnLst>
                                </p:cTn>
                              </p:par>
                              <p:par>
                                <p:cTn id="17" presetID="1" presetClass="entr" presetSubtype="0" fill="hold" grpId="1" nodeType="withEffect">
                                  <p:stCondLst>
                                    <p:cond delay="0"/>
                                  </p:stCondLst>
                                  <p:childTnLst>
                                    <p:set>
                                      <p:cBhvr>
                                        <p:cTn id="18" dur="1" fill="hold">
                                          <p:stCondLst>
                                            <p:cond delay="0"/>
                                          </p:stCondLst>
                                        </p:cTn>
                                        <p:tgtEl>
                                          <p:spTgt spid="8"/>
                                        </p:tgtEl>
                                        <p:attrNameLst>
                                          <p:attrName>style.visibility</p:attrName>
                                        </p:attrNameLst>
                                      </p:cBhvr>
                                      <p:to>
                                        <p:strVal val="visible"/>
                                      </p:to>
                                    </p:set>
                                  </p:childTnLst>
                                </p:cTn>
                              </p:par>
                              <p:par>
                                <p:cTn id="19" presetID="3" presetClass="emph" presetSubtype="2" fill="hold" grpId="0" nodeType="withEffect">
                                  <p:stCondLst>
                                    <p:cond delay="0"/>
                                  </p:stCondLst>
                                  <p:childTnLst>
                                    <p:animClr clrSpc="rgb" dir="cw">
                                      <p:cBhvr override="childStyle">
                                        <p:cTn id="20" dur="2000" fill="hold"/>
                                        <p:tgtEl>
                                          <p:spTgt spid="8"/>
                                        </p:tgtEl>
                                        <p:attrNameLst>
                                          <p:attrName>style.color</p:attrName>
                                        </p:attrNameLst>
                                      </p:cBhvr>
                                      <p:to>
                                        <a:schemeClr val="bg2"/>
                                      </p:to>
                                    </p:animClr>
                                  </p:childTnLst>
                                </p:cTn>
                              </p:par>
                              <p:par>
                                <p:cTn id="21" presetID="3" presetClass="emph" presetSubtype="2" fill="hold" grpId="0" nodeType="withEffect">
                                  <p:stCondLst>
                                    <p:cond delay="0"/>
                                  </p:stCondLst>
                                  <p:childTnLst>
                                    <p:animClr clrSpc="rgb" dir="cw">
                                      <p:cBhvr override="childStyle">
                                        <p:cTn id="22" dur="2000" fill="hold"/>
                                        <p:tgtEl>
                                          <p:spTgt spid="9"/>
                                        </p:tgtEl>
                                        <p:attrNameLst>
                                          <p:attrName>style.color</p:attrName>
                                        </p:attrNameLst>
                                      </p:cBhvr>
                                      <p:to>
                                        <a:srgbClr val="F650CB"/>
                                      </p:to>
                                    </p:animClr>
                                  </p:childTnLst>
                                </p:cTn>
                              </p:par>
                              <p:par>
                                <p:cTn id="23" presetID="1" presetClass="entr" presetSubtype="0" fill="hold" grpId="1" nodeType="with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3" presetClass="emph" presetSubtype="2" fill="hold" grpId="0" nodeType="withEffect">
                                  <p:stCondLst>
                                    <p:cond delay="0"/>
                                  </p:stCondLst>
                                  <p:childTnLst>
                                    <p:animClr clrSpc="rgb" dir="cw">
                                      <p:cBhvr override="childStyle">
                                        <p:cTn id="26" dur="2000" fill="hold"/>
                                        <p:tgtEl>
                                          <p:spTgt spid="10"/>
                                        </p:tgtEl>
                                        <p:attrNameLst>
                                          <p:attrName>style.color</p:attrName>
                                        </p:attrNameLst>
                                      </p:cBhvr>
                                      <p:to>
                                        <a:srgbClr val="00FF00"/>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6" grpId="0"/>
      <p:bldP spid="6" grpId="1"/>
      <p:bldP spid="7" grpId="0"/>
      <p:bldP spid="7" grpId="1"/>
      <p:bldP spid="8" grpId="0"/>
      <p:bldP spid="8" grpId="1"/>
      <p:bldP spid="9" grpId="0"/>
      <p:bldP spid="10" grpId="0"/>
      <p:bldP spid="10" grpId="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How </a:t>
            </a:r>
            <a:r>
              <a:rPr lang="nl-NL" dirty="0" err="1"/>
              <a:t>to</a:t>
            </a:r>
            <a:r>
              <a:rPr lang="nl-NL" dirty="0"/>
              <a:t> </a:t>
            </a:r>
            <a:r>
              <a:rPr lang="nl-NL" dirty="0" err="1"/>
              <a:t>pick</a:t>
            </a:r>
            <a:r>
              <a:rPr lang="nl-NL" dirty="0"/>
              <a:t> Tools for </a:t>
            </a:r>
            <a:r>
              <a:rPr lang="nl-NL" dirty="0" err="1"/>
              <a:t>the</a:t>
            </a:r>
            <a:r>
              <a:rPr lang="nl-NL" dirty="0"/>
              <a:t> job</a:t>
            </a:r>
            <a:endParaRPr lang="en-US" dirty="0"/>
          </a:p>
        </p:txBody>
      </p:sp>
      <p:sp>
        <p:nvSpPr>
          <p:cNvPr id="3" name="Text Placeholder 2"/>
          <p:cNvSpPr>
            <a:spLocks noGrp="1"/>
          </p:cNvSpPr>
          <p:nvPr>
            <p:ph idx="1"/>
          </p:nvPr>
        </p:nvSpPr>
        <p:spPr/>
        <p:txBody>
          <a:bodyPr>
            <a:normAutofit/>
          </a:bodyPr>
          <a:lstStyle/>
          <a:p>
            <a:r>
              <a:rPr lang="nl-NL" dirty="0" err="1"/>
              <a:t>What</a:t>
            </a:r>
            <a:r>
              <a:rPr lang="nl-NL" dirty="0"/>
              <a:t> are </a:t>
            </a:r>
            <a:r>
              <a:rPr lang="nl-NL" dirty="0" err="1"/>
              <a:t>the</a:t>
            </a:r>
            <a:r>
              <a:rPr lang="nl-NL" dirty="0"/>
              <a:t> jobs?</a:t>
            </a:r>
          </a:p>
          <a:p>
            <a:pPr lvl="1"/>
            <a:r>
              <a:rPr lang="nl-NL" dirty="0" err="1"/>
              <a:t>Gather</a:t>
            </a:r>
            <a:r>
              <a:rPr lang="nl-NL" dirty="0"/>
              <a:t> data</a:t>
            </a:r>
          </a:p>
          <a:p>
            <a:pPr lvl="1"/>
            <a:r>
              <a:rPr lang="nl-NL" dirty="0" err="1"/>
              <a:t>Prepare</a:t>
            </a:r>
            <a:r>
              <a:rPr lang="nl-NL" dirty="0"/>
              <a:t> data</a:t>
            </a:r>
          </a:p>
          <a:p>
            <a:pPr lvl="1"/>
            <a:r>
              <a:rPr lang="nl-NL" dirty="0" err="1"/>
              <a:t>Explore</a:t>
            </a:r>
            <a:r>
              <a:rPr lang="nl-NL" dirty="0"/>
              <a:t> </a:t>
            </a:r>
            <a:r>
              <a:rPr lang="nl-NL" dirty="0" err="1"/>
              <a:t>and</a:t>
            </a:r>
            <a:r>
              <a:rPr lang="nl-NL" dirty="0"/>
              <a:t> (</a:t>
            </a:r>
            <a:r>
              <a:rPr lang="nl-NL" dirty="0" err="1"/>
              <a:t>hopefully</a:t>
            </a:r>
            <a:r>
              <a:rPr lang="nl-NL" dirty="0"/>
              <a:t>) Discover</a:t>
            </a:r>
          </a:p>
          <a:p>
            <a:pPr lvl="1"/>
            <a:r>
              <a:rPr lang="nl-NL" dirty="0"/>
              <a:t>Present</a:t>
            </a:r>
          </a:p>
          <a:p>
            <a:pPr lvl="1"/>
            <a:r>
              <a:rPr lang="nl-NL" dirty="0" err="1"/>
              <a:t>Embed</a:t>
            </a:r>
            <a:r>
              <a:rPr lang="nl-NL" dirty="0"/>
              <a:t> &amp; </a:t>
            </a:r>
            <a:r>
              <a:rPr lang="nl-NL" dirty="0" err="1"/>
              <a:t>Deploy</a:t>
            </a:r>
            <a:r>
              <a:rPr lang="nl-NL" dirty="0"/>
              <a:t> Model</a:t>
            </a:r>
          </a:p>
          <a:p>
            <a:r>
              <a:rPr lang="nl-NL" dirty="0" err="1"/>
              <a:t>What</a:t>
            </a:r>
            <a:r>
              <a:rPr lang="nl-NL" dirty="0"/>
              <a:t> are </a:t>
            </a:r>
            <a:r>
              <a:rPr lang="nl-NL" dirty="0" err="1"/>
              <a:t>considerations</a:t>
            </a:r>
            <a:r>
              <a:rPr lang="nl-NL" dirty="0"/>
              <a:t>?</a:t>
            </a:r>
          </a:p>
          <a:p>
            <a:pPr lvl="1"/>
            <a:r>
              <a:rPr lang="nl-NL" dirty="0"/>
              <a:t>Volume</a:t>
            </a:r>
          </a:p>
          <a:p>
            <a:pPr lvl="1"/>
            <a:r>
              <a:rPr lang="nl-NL" dirty="0"/>
              <a:t>Speed </a:t>
            </a:r>
            <a:r>
              <a:rPr lang="nl-NL" dirty="0" err="1"/>
              <a:t>and</a:t>
            </a:r>
            <a:r>
              <a:rPr lang="nl-NL" dirty="0"/>
              <a:t> Time</a:t>
            </a:r>
          </a:p>
          <a:p>
            <a:pPr lvl="1"/>
            <a:r>
              <a:rPr lang="nl-NL" dirty="0"/>
              <a:t>Skills</a:t>
            </a:r>
          </a:p>
          <a:p>
            <a:pPr lvl="1"/>
            <a:r>
              <a:rPr lang="nl-NL" dirty="0"/>
              <a:t>Platform</a:t>
            </a:r>
          </a:p>
          <a:p>
            <a:pPr lvl="1"/>
            <a:r>
              <a:rPr lang="en-US" dirty="0"/>
              <a:t>Cost</a:t>
            </a:r>
          </a:p>
        </p:txBody>
      </p:sp>
      <p:sp>
        <p:nvSpPr>
          <p:cNvPr id="4" name="Footer Placeholder 3">
            <a:extLst>
              <a:ext uri="{FF2B5EF4-FFF2-40B4-BE49-F238E27FC236}">
                <a16:creationId xmlns:a16="http://schemas.microsoft.com/office/drawing/2014/main" id="{C828EFF4-0932-4376-BA2B-D007E9AC9A0D}"/>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A92461BC-BDE5-43B3-8FE4-504516D27473}"/>
              </a:ext>
            </a:extLst>
          </p:cNvPr>
          <p:cNvSpPr>
            <a:spLocks noGrp="1"/>
          </p:cNvSpPr>
          <p:nvPr>
            <p:ph type="sldNum" sz="quarter" idx="12"/>
          </p:nvPr>
        </p:nvSpPr>
        <p:spPr/>
        <p:txBody>
          <a:bodyPr/>
          <a:lstStyle/>
          <a:p>
            <a:fld id="{14F1411D-0280-154F-AEAC-4C20B7AA46B2}" type="slidenum">
              <a:rPr lang="nl-NL" smtClean="0"/>
              <a:t>48</a:t>
            </a:fld>
            <a:endParaRPr lang="nl-NL"/>
          </a:p>
        </p:txBody>
      </p:sp>
    </p:spTree>
    <p:extLst>
      <p:ext uri="{BB962C8B-B14F-4D97-AF65-F5344CB8AC3E}">
        <p14:creationId xmlns:p14="http://schemas.microsoft.com/office/powerpoint/2010/main" val="23925474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Popular</a:t>
            </a:r>
            <a:r>
              <a:rPr lang="nl-NL" dirty="0"/>
              <a:t> </a:t>
            </a:r>
            <a:r>
              <a:rPr lang="nl-NL" dirty="0" err="1"/>
              <a:t>technologies</a:t>
            </a:r>
            <a:endParaRPr lang="en-US" dirty="0"/>
          </a:p>
        </p:txBody>
      </p:sp>
      <p:sp>
        <p:nvSpPr>
          <p:cNvPr id="3" name="Content Placeholder 2">
            <a:extLst>
              <a:ext uri="{FF2B5EF4-FFF2-40B4-BE49-F238E27FC236}">
                <a16:creationId xmlns:a16="http://schemas.microsoft.com/office/drawing/2014/main" id="{0F704563-6C03-46F5-98B3-3DE93F33BFDC}"/>
              </a:ext>
            </a:extLst>
          </p:cNvPr>
          <p:cNvSpPr>
            <a:spLocks noGrp="1"/>
          </p:cNvSpPr>
          <p:nvPr>
            <p:ph idx="1"/>
          </p:nvPr>
        </p:nvSpPr>
        <p:spPr/>
        <p:txBody>
          <a:bodyPr/>
          <a:lstStyle/>
          <a:p>
            <a:endParaRPr lang="en-NL"/>
          </a:p>
        </p:txBody>
      </p:sp>
      <p:sp>
        <p:nvSpPr>
          <p:cNvPr id="5" name="AutoShape 2" descr="Image result for logo python"/>
          <p:cNvSpPr>
            <a:spLocks noChangeAspect="1" noChangeArrowheads="1"/>
          </p:cNvSpPr>
          <p:nvPr/>
        </p:nvSpPr>
        <p:spPr bwMode="auto">
          <a:xfrm>
            <a:off x="82039" y="-1024571"/>
            <a:ext cx="3164361" cy="2134688"/>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2052" name="Picture 4" descr="Image result for logo pyth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0255" y="1254773"/>
            <a:ext cx="3164361" cy="2134688"/>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Image result for logo 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6251" y="2599878"/>
            <a:ext cx="2441079" cy="2134688"/>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Image result for spark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1023" y="318524"/>
            <a:ext cx="2332386" cy="1240631"/>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D60B9A69-F1C9-40F3-94D8-6244B66C3C15}"/>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CC3993A4-3404-497B-BE23-45A7BEFD1B8C}"/>
              </a:ext>
            </a:extLst>
          </p:cNvPr>
          <p:cNvSpPr>
            <a:spLocks noGrp="1"/>
          </p:cNvSpPr>
          <p:nvPr>
            <p:ph type="sldNum" sz="quarter" idx="12"/>
          </p:nvPr>
        </p:nvSpPr>
        <p:spPr/>
        <p:txBody>
          <a:bodyPr/>
          <a:lstStyle/>
          <a:p>
            <a:fld id="{14F1411D-0280-154F-AEAC-4C20B7AA46B2}" type="slidenum">
              <a:rPr lang="nl-NL" smtClean="0"/>
              <a:t>49</a:t>
            </a:fld>
            <a:endParaRPr lang="nl-NL"/>
          </a:p>
        </p:txBody>
      </p:sp>
    </p:spTree>
    <p:extLst>
      <p:ext uri="{BB962C8B-B14F-4D97-AF65-F5344CB8AC3E}">
        <p14:creationId xmlns:p14="http://schemas.microsoft.com/office/powerpoint/2010/main" val="64600038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21309B-FD38-4B10-8F05-804303020407}"/>
              </a:ext>
            </a:extLst>
          </p:cNvPr>
          <p:cNvSpPr>
            <a:spLocks noGrp="1"/>
          </p:cNvSpPr>
          <p:nvPr>
            <p:ph type="title"/>
          </p:nvPr>
        </p:nvSpPr>
        <p:spPr/>
        <p:txBody>
          <a:bodyPr/>
          <a:lstStyle/>
          <a:p>
            <a:endParaRPr lang="en-NL"/>
          </a:p>
        </p:txBody>
      </p:sp>
      <p:sp>
        <p:nvSpPr>
          <p:cNvPr id="4" name="Content Placeholder 3">
            <a:extLst>
              <a:ext uri="{FF2B5EF4-FFF2-40B4-BE49-F238E27FC236}">
                <a16:creationId xmlns:a16="http://schemas.microsoft.com/office/drawing/2014/main" id="{60334773-BFC0-4F5C-8EF0-4E0CDEA6A496}"/>
              </a:ext>
            </a:extLst>
          </p:cNvPr>
          <p:cNvSpPr>
            <a:spLocks noGrp="1"/>
          </p:cNvSpPr>
          <p:nvPr>
            <p:ph idx="1"/>
          </p:nvPr>
        </p:nvSpPr>
        <p:spPr/>
        <p:txBody>
          <a:bodyPr/>
          <a:lstStyle/>
          <a:p>
            <a:endParaRPr lang="en-NL"/>
          </a:p>
        </p:txBody>
      </p:sp>
      <p:pic>
        <p:nvPicPr>
          <p:cNvPr id="1026"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6696" y="799826"/>
            <a:ext cx="8538442" cy="3831626"/>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34846493-28A2-45CA-837A-A79EFA32F76E}"/>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D3FB7B86-CA53-4A57-937C-3C0318CA8F29}"/>
              </a:ext>
            </a:extLst>
          </p:cNvPr>
          <p:cNvSpPr>
            <a:spLocks noGrp="1"/>
          </p:cNvSpPr>
          <p:nvPr>
            <p:ph type="sldNum" sz="quarter" idx="12"/>
          </p:nvPr>
        </p:nvSpPr>
        <p:spPr/>
        <p:txBody>
          <a:bodyPr/>
          <a:lstStyle/>
          <a:p>
            <a:fld id="{14F1411D-0280-154F-AEAC-4C20B7AA46B2}" type="slidenum">
              <a:rPr lang="nl-NL" smtClean="0"/>
              <a:t>5</a:t>
            </a:fld>
            <a:endParaRPr lang="nl-NL"/>
          </a:p>
        </p:txBody>
      </p:sp>
    </p:spTree>
    <p:extLst>
      <p:ext uri="{BB962C8B-B14F-4D97-AF65-F5344CB8AC3E}">
        <p14:creationId xmlns:p14="http://schemas.microsoft.com/office/powerpoint/2010/main" val="219454268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r>
              <a:rPr lang="en-US" dirty="0"/>
              <a:t>Popular Tools, frameworks &amp; libraries</a:t>
            </a:r>
            <a:endParaRPr lang="nl-NL" dirty="0"/>
          </a:p>
        </p:txBody>
      </p:sp>
      <p:sp>
        <p:nvSpPr>
          <p:cNvPr id="10" name="Text Placeholder 9"/>
          <p:cNvSpPr>
            <a:spLocks noGrp="1"/>
          </p:cNvSpPr>
          <p:nvPr>
            <p:ph idx="1"/>
          </p:nvPr>
        </p:nvSpPr>
        <p:spPr/>
        <p:txBody>
          <a:bodyPr/>
          <a:lstStyle/>
          <a:p>
            <a:r>
              <a:rPr lang="nl-NL" dirty="0" err="1"/>
              <a:t>TensorFlow</a:t>
            </a:r>
            <a:endParaRPr lang="nl-NL" dirty="0"/>
          </a:p>
          <a:p>
            <a:r>
              <a:rPr lang="en-US" dirty="0" err="1"/>
              <a:t>MXNet</a:t>
            </a:r>
            <a:endParaRPr lang="en-US" dirty="0"/>
          </a:p>
          <a:p>
            <a:r>
              <a:rPr lang="en-US" dirty="0" err="1"/>
              <a:t>Caffe</a:t>
            </a:r>
            <a:endParaRPr lang="en-US" dirty="0"/>
          </a:p>
          <a:p>
            <a:r>
              <a:rPr lang="en-US" dirty="0"/>
              <a:t>DL4J</a:t>
            </a:r>
          </a:p>
          <a:p>
            <a:r>
              <a:rPr lang="en-US" dirty="0" err="1"/>
              <a:t>Keras</a:t>
            </a:r>
            <a:endParaRPr lang="en-US" dirty="0"/>
          </a:p>
          <a:p>
            <a:r>
              <a:rPr lang="en-US" dirty="0"/>
              <a:t>… many more…</a:t>
            </a:r>
            <a:br>
              <a:rPr lang="en-US" dirty="0"/>
            </a:br>
            <a:br>
              <a:rPr lang="en-US" dirty="0"/>
            </a:br>
            <a:r>
              <a:rPr lang="en-US" dirty="0"/>
              <a:t>Oracle Database Option</a:t>
            </a:r>
            <a:br>
              <a:rPr lang="en-US" dirty="0"/>
            </a:br>
            <a:r>
              <a:rPr lang="en-US" dirty="0"/>
              <a:t>Advanced Analytics</a:t>
            </a:r>
          </a:p>
          <a:p>
            <a:pPr marL="0" indent="0">
              <a:buNone/>
            </a:pPr>
            <a:endParaRPr lang="nl-NL" dirty="0"/>
          </a:p>
        </p:txBody>
      </p:sp>
      <p:pic>
        <p:nvPicPr>
          <p:cNvPr id="6" name="Picture 5"/>
          <p:cNvPicPr>
            <a:picLocks noChangeAspect="1"/>
          </p:cNvPicPr>
          <p:nvPr/>
        </p:nvPicPr>
        <p:blipFill>
          <a:blip r:embed="rId3"/>
          <a:stretch>
            <a:fillRect/>
          </a:stretch>
        </p:blipFill>
        <p:spPr>
          <a:xfrm>
            <a:off x="3780283" y="1372977"/>
            <a:ext cx="4815018" cy="1634503"/>
          </a:xfrm>
          <a:prstGeom prst="rect">
            <a:avLst/>
          </a:prstGeom>
        </p:spPr>
      </p:pic>
      <p:pic>
        <p:nvPicPr>
          <p:cNvPr id="2" name="Picture 1"/>
          <p:cNvPicPr>
            <a:picLocks noChangeAspect="1"/>
          </p:cNvPicPr>
          <p:nvPr/>
        </p:nvPicPr>
        <p:blipFill>
          <a:blip r:embed="rId4"/>
          <a:stretch>
            <a:fillRect/>
          </a:stretch>
        </p:blipFill>
        <p:spPr>
          <a:xfrm>
            <a:off x="3368563" y="3331751"/>
            <a:ext cx="952405" cy="1241743"/>
          </a:xfrm>
          <a:prstGeom prst="rect">
            <a:avLst/>
          </a:prstGeom>
        </p:spPr>
      </p:pic>
      <p:sp>
        <p:nvSpPr>
          <p:cNvPr id="3" name="AutoShape 2" descr="Navigation Logo">
            <a:extLst>
              <a:ext uri="{FF2B5EF4-FFF2-40B4-BE49-F238E27FC236}">
                <a16:creationId xmlns:a16="http://schemas.microsoft.com/office/drawing/2014/main" id="{F9B0BEA1-F965-41D5-B45D-2D7ADCC36E09}"/>
              </a:ext>
            </a:extLst>
          </p:cNvPr>
          <p:cNvSpPr>
            <a:spLocks noChangeAspect="1" noChangeArrowheads="1"/>
          </p:cNvSpPr>
          <p:nvPr/>
        </p:nvSpPr>
        <p:spPr bwMode="auto">
          <a:xfrm>
            <a:off x="4491217" y="2491386"/>
            <a:ext cx="160729" cy="16072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NL" sz="712"/>
          </a:p>
        </p:txBody>
      </p:sp>
      <p:pic>
        <p:nvPicPr>
          <p:cNvPr id="4" name="Picture 3">
            <a:extLst>
              <a:ext uri="{FF2B5EF4-FFF2-40B4-BE49-F238E27FC236}">
                <a16:creationId xmlns:a16="http://schemas.microsoft.com/office/drawing/2014/main" id="{3D78DC12-A309-4E2E-881D-5958A8B3B483}"/>
              </a:ext>
            </a:extLst>
          </p:cNvPr>
          <p:cNvPicPr>
            <a:picLocks noChangeAspect="1"/>
          </p:cNvPicPr>
          <p:nvPr/>
        </p:nvPicPr>
        <p:blipFill>
          <a:blip r:embed="rId5"/>
          <a:stretch>
            <a:fillRect/>
          </a:stretch>
        </p:blipFill>
        <p:spPr>
          <a:xfrm>
            <a:off x="7026142" y="1960631"/>
            <a:ext cx="325505" cy="297375"/>
          </a:xfrm>
          <a:prstGeom prst="rect">
            <a:avLst/>
          </a:prstGeom>
        </p:spPr>
      </p:pic>
      <p:pic>
        <p:nvPicPr>
          <p:cNvPr id="3076" name="Picture 4" descr="Image result for logo jupyter">
            <a:extLst>
              <a:ext uri="{FF2B5EF4-FFF2-40B4-BE49-F238E27FC236}">
                <a16:creationId xmlns:a16="http://schemas.microsoft.com/office/drawing/2014/main" id="{0B115BA3-95F3-45E7-A84A-05F48ADF7DE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7940" y="2024046"/>
            <a:ext cx="526054" cy="522547"/>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02ECAE6D-9DC1-407B-B265-924F11F1BD04}"/>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40FB5854-876B-4F7A-BE87-E03EF51D759C}"/>
              </a:ext>
            </a:extLst>
          </p:cNvPr>
          <p:cNvSpPr>
            <a:spLocks noGrp="1"/>
          </p:cNvSpPr>
          <p:nvPr>
            <p:ph type="sldNum" sz="quarter" idx="12"/>
          </p:nvPr>
        </p:nvSpPr>
        <p:spPr/>
        <p:txBody>
          <a:bodyPr/>
          <a:lstStyle/>
          <a:p>
            <a:fld id="{14F1411D-0280-154F-AEAC-4C20B7AA46B2}" type="slidenum">
              <a:rPr lang="nl-NL" smtClean="0"/>
              <a:t>50</a:t>
            </a:fld>
            <a:endParaRPr lang="nl-NL"/>
          </a:p>
        </p:txBody>
      </p:sp>
    </p:spTree>
    <p:extLst>
      <p:ext uri="{BB962C8B-B14F-4D97-AF65-F5344CB8AC3E}">
        <p14:creationId xmlns:p14="http://schemas.microsoft.com/office/powerpoint/2010/main" val="242843168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Notebook – </a:t>
            </a:r>
            <a:br>
              <a:rPr lang="nl-NL" dirty="0"/>
            </a:br>
            <a:r>
              <a:rPr lang="nl-NL" dirty="0"/>
              <a:t>The Lab </a:t>
            </a:r>
            <a:r>
              <a:rPr lang="nl-NL" dirty="0" err="1"/>
              <a:t>journal</a:t>
            </a:r>
            <a:r>
              <a:rPr lang="nl-NL" dirty="0"/>
              <a:t> </a:t>
            </a:r>
            <a:r>
              <a:rPr lang="nl-NL" dirty="0" err="1"/>
              <a:t>from</a:t>
            </a:r>
            <a:r>
              <a:rPr lang="nl-NL" dirty="0"/>
              <a:t> </a:t>
            </a:r>
            <a:r>
              <a:rPr lang="nl-NL" dirty="0" err="1"/>
              <a:t>the</a:t>
            </a:r>
            <a:r>
              <a:rPr lang="nl-NL" dirty="0"/>
              <a:t> </a:t>
            </a:r>
            <a:r>
              <a:rPr lang="nl-NL" dirty="0" err="1"/>
              <a:t>Datalab</a:t>
            </a:r>
            <a:r>
              <a:rPr lang="nl-NL" dirty="0"/>
              <a:t> </a:t>
            </a:r>
            <a:endParaRPr lang="en-US" dirty="0"/>
          </a:p>
        </p:txBody>
      </p:sp>
      <p:sp>
        <p:nvSpPr>
          <p:cNvPr id="3" name="Text Placeholder 2"/>
          <p:cNvSpPr>
            <a:spLocks noGrp="1"/>
          </p:cNvSpPr>
          <p:nvPr>
            <p:ph idx="1"/>
          </p:nvPr>
        </p:nvSpPr>
        <p:spPr/>
        <p:txBody>
          <a:bodyPr>
            <a:normAutofit/>
          </a:bodyPr>
          <a:lstStyle/>
          <a:p>
            <a:r>
              <a:rPr lang="nl-NL" dirty="0"/>
              <a:t>Common format for data </a:t>
            </a:r>
            <a:r>
              <a:rPr lang="nl-NL" dirty="0" err="1"/>
              <a:t>exploration</a:t>
            </a:r>
            <a:r>
              <a:rPr lang="nl-NL" dirty="0"/>
              <a:t> </a:t>
            </a:r>
            <a:r>
              <a:rPr lang="nl-NL" dirty="0" err="1"/>
              <a:t>and</a:t>
            </a:r>
            <a:r>
              <a:rPr lang="nl-NL" dirty="0"/>
              <a:t> </a:t>
            </a:r>
            <a:r>
              <a:rPr lang="nl-NL" dirty="0" err="1"/>
              <a:t>presentation</a:t>
            </a:r>
            <a:endParaRPr lang="nl-NL" dirty="0"/>
          </a:p>
          <a:p>
            <a:r>
              <a:rPr lang="nl-NL" dirty="0"/>
              <a:t>User </a:t>
            </a:r>
            <a:r>
              <a:rPr lang="nl-NL" dirty="0" err="1"/>
              <a:t>friendly</a:t>
            </a:r>
            <a:r>
              <a:rPr lang="nl-NL" dirty="0"/>
              <a:t> interface on top of </a:t>
            </a:r>
            <a:r>
              <a:rPr lang="nl-NL" dirty="0" err="1"/>
              <a:t>powerful</a:t>
            </a:r>
            <a:r>
              <a:rPr lang="nl-NL" dirty="0"/>
              <a:t> </a:t>
            </a:r>
            <a:r>
              <a:rPr lang="nl-NL" dirty="0" err="1"/>
              <a:t>technologies</a:t>
            </a:r>
            <a:endParaRPr lang="nl-NL" dirty="0"/>
          </a:p>
          <a:p>
            <a:r>
              <a:rPr lang="nl-NL" dirty="0"/>
              <a:t>Most </a:t>
            </a:r>
            <a:r>
              <a:rPr lang="nl-NL" dirty="0" err="1"/>
              <a:t>popular</a:t>
            </a:r>
            <a:r>
              <a:rPr lang="nl-NL" dirty="0"/>
              <a:t> </a:t>
            </a:r>
            <a:r>
              <a:rPr lang="nl-NL" dirty="0" err="1"/>
              <a:t>implementations</a:t>
            </a:r>
            <a:endParaRPr lang="nl-NL" dirty="0"/>
          </a:p>
          <a:p>
            <a:pPr lvl="1"/>
            <a:r>
              <a:rPr lang="nl-NL" b="1" dirty="0" err="1"/>
              <a:t>Jupyter</a:t>
            </a:r>
            <a:r>
              <a:rPr lang="nl-NL" b="1" dirty="0"/>
              <a:t> (</a:t>
            </a:r>
            <a:r>
              <a:rPr lang="nl-NL" b="1" dirty="0" err="1"/>
              <a:t>fka</a:t>
            </a:r>
            <a:r>
              <a:rPr lang="nl-NL" b="1" dirty="0"/>
              <a:t> </a:t>
            </a:r>
            <a:r>
              <a:rPr lang="nl-NL" b="1" dirty="0" err="1"/>
              <a:t>IPython</a:t>
            </a:r>
            <a:r>
              <a:rPr lang="nl-NL" b="1" dirty="0"/>
              <a:t>)</a:t>
            </a:r>
          </a:p>
          <a:p>
            <a:pPr lvl="1"/>
            <a:r>
              <a:rPr lang="nl-NL" dirty="0"/>
              <a:t>Apache Zeppelin (in </a:t>
            </a:r>
            <a:r>
              <a:rPr lang="nl-NL" dirty="0" err="1"/>
              <a:t>Autonomous</a:t>
            </a:r>
            <a:r>
              <a:rPr lang="nl-NL" dirty="0"/>
              <a:t> DWH Cloud)</a:t>
            </a:r>
          </a:p>
          <a:p>
            <a:pPr lvl="1"/>
            <a:r>
              <a:rPr lang="nl-NL" sz="1055" dirty="0" err="1"/>
              <a:t>Spark</a:t>
            </a:r>
            <a:r>
              <a:rPr lang="nl-NL" sz="1055" dirty="0"/>
              <a:t> Notebook</a:t>
            </a:r>
          </a:p>
          <a:p>
            <a:pPr lvl="1"/>
            <a:r>
              <a:rPr lang="nl-NL" sz="1055" dirty="0" err="1"/>
              <a:t>Beaker</a:t>
            </a:r>
            <a:endParaRPr lang="nl-NL" dirty="0"/>
          </a:p>
          <a:p>
            <a:pPr lvl="1"/>
            <a:r>
              <a:rPr lang="nl-NL" dirty="0" err="1"/>
              <a:t>SageMath</a:t>
            </a:r>
            <a:r>
              <a:rPr lang="nl-NL" dirty="0"/>
              <a:t> (</a:t>
            </a:r>
            <a:r>
              <a:rPr lang="nl-NL" dirty="0" err="1"/>
              <a:t>SageMathCloud</a:t>
            </a:r>
            <a:r>
              <a:rPr lang="nl-NL" dirty="0"/>
              <a:t> =&gt; </a:t>
            </a:r>
            <a:r>
              <a:rPr lang="nl-NL" dirty="0" err="1"/>
              <a:t>CoCalc</a:t>
            </a:r>
            <a:r>
              <a:rPr lang="nl-NL" dirty="0"/>
              <a:t>)</a:t>
            </a:r>
          </a:p>
          <a:p>
            <a:pPr lvl="1"/>
            <a:r>
              <a:rPr lang="nl-NL" dirty="0"/>
              <a:t>Oracle Machine Learning Notebook UI</a:t>
            </a:r>
          </a:p>
          <a:p>
            <a:r>
              <a:rPr lang="en-US" dirty="0"/>
              <a:t>Try out </a:t>
            </a:r>
            <a:r>
              <a:rPr lang="en-US" dirty="0" err="1"/>
              <a:t>Jupyter</a:t>
            </a:r>
            <a:r>
              <a:rPr lang="en-US" dirty="0"/>
              <a:t> at: </a:t>
            </a:r>
            <a:r>
              <a:rPr lang="en-US" dirty="0">
                <a:hlinkClick r:id="rId2"/>
              </a:rPr>
              <a:t>https://mybinder.org/</a:t>
            </a:r>
            <a:endParaRPr lang="en-US" dirty="0"/>
          </a:p>
          <a:p>
            <a:r>
              <a:rPr lang="en-US" dirty="0"/>
              <a:t>Watch our for </a:t>
            </a:r>
            <a:r>
              <a:rPr lang="en-US" dirty="0" err="1">
                <a:hlinkClick r:id="rId3"/>
              </a:rPr>
              <a:t>KubeFlow</a:t>
            </a:r>
            <a:endParaRPr lang="en-US" dirty="0"/>
          </a:p>
          <a:p>
            <a:pPr lvl="1"/>
            <a:r>
              <a:rPr lang="en-US" dirty="0"/>
              <a:t>Machine Learning for Kubernetes platform</a:t>
            </a:r>
          </a:p>
        </p:txBody>
      </p:sp>
      <p:pic>
        <p:nvPicPr>
          <p:cNvPr id="4" name="Picture 4" descr="Related image"/>
          <p:cNvPicPr>
            <a:picLocks noChangeAspect="1" noChangeArrowheads="1"/>
          </p:cNvPicPr>
          <p:nvPr/>
        </p:nvPicPr>
        <p:blipFill rotWithShape="1">
          <a:blip r:embed="rId4">
            <a:extLst>
              <a:ext uri="{28A0092B-C50C-407E-A947-70E740481C1C}">
                <a14:useLocalDpi xmlns:a14="http://schemas.microsoft.com/office/drawing/2010/main" val="0"/>
              </a:ext>
            </a:extLst>
          </a:blip>
          <a:srcRect r="33247"/>
          <a:stretch/>
        </p:blipFill>
        <p:spPr bwMode="auto">
          <a:xfrm>
            <a:off x="5587024" y="2131251"/>
            <a:ext cx="3349535" cy="28228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Image result for lab journ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8465967">
            <a:off x="7892374" y="4331828"/>
            <a:ext cx="1074543" cy="410753"/>
          </a:xfrm>
          <a:prstGeom prst="rect">
            <a:avLst/>
          </a:prstGeom>
          <a:noFill/>
          <a:scene3d>
            <a:camera prst="orthographicFront">
              <a:rot lat="17699988" lon="20099991" rev="20699999"/>
            </a:camera>
            <a:lightRig rig="threePt" dir="t"/>
          </a:scene3d>
          <a:extLst>
            <a:ext uri="{909E8E84-426E-40DD-AFC4-6F175D3DCCD1}">
              <a14:hiddenFill xmlns:a14="http://schemas.microsoft.com/office/drawing/2010/main">
                <a:solidFill>
                  <a:srgbClr val="FFFFFF"/>
                </a:solidFill>
              </a14:hiddenFill>
            </a:ext>
          </a:extLst>
        </p:spPr>
      </p:pic>
      <p:pic>
        <p:nvPicPr>
          <p:cNvPr id="6" name="Snagit_SNG832">
            <a:extLst>
              <a:ext uri="{FF2B5EF4-FFF2-40B4-BE49-F238E27FC236}">
                <a16:creationId xmlns:a16="http://schemas.microsoft.com/office/drawing/2014/main" id="{7BABF79E-8352-4C91-8C39-2FD1B0E10C7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14469" y="3483838"/>
            <a:ext cx="434007" cy="409895"/>
          </a:xfrm>
          <a:prstGeom prst="rect">
            <a:avLst/>
          </a:prstGeom>
        </p:spPr>
      </p:pic>
      <p:sp>
        <p:nvSpPr>
          <p:cNvPr id="7" name="Footer Placeholder 6">
            <a:extLst>
              <a:ext uri="{FF2B5EF4-FFF2-40B4-BE49-F238E27FC236}">
                <a16:creationId xmlns:a16="http://schemas.microsoft.com/office/drawing/2014/main" id="{710125C5-E667-4FCA-94ED-91FF055661EC}"/>
              </a:ext>
            </a:extLst>
          </p:cNvPr>
          <p:cNvSpPr>
            <a:spLocks noGrp="1"/>
          </p:cNvSpPr>
          <p:nvPr>
            <p:ph type="ftr" sz="quarter" idx="11"/>
          </p:nvPr>
        </p:nvSpPr>
        <p:spPr/>
        <p:txBody>
          <a:bodyPr/>
          <a:lstStyle/>
          <a:p>
            <a:r>
              <a:rPr lang="en-US"/>
              <a:t>The Art of Intelligence</a:t>
            </a:r>
            <a:endParaRPr lang="nl-NL" dirty="0"/>
          </a:p>
        </p:txBody>
      </p:sp>
      <p:sp>
        <p:nvSpPr>
          <p:cNvPr id="8" name="Slide Number Placeholder 7">
            <a:extLst>
              <a:ext uri="{FF2B5EF4-FFF2-40B4-BE49-F238E27FC236}">
                <a16:creationId xmlns:a16="http://schemas.microsoft.com/office/drawing/2014/main" id="{1186A636-C839-42F5-A983-BB1982FFA680}"/>
              </a:ext>
            </a:extLst>
          </p:cNvPr>
          <p:cNvSpPr>
            <a:spLocks noGrp="1"/>
          </p:cNvSpPr>
          <p:nvPr>
            <p:ph type="sldNum" sz="quarter" idx="12"/>
          </p:nvPr>
        </p:nvSpPr>
        <p:spPr/>
        <p:txBody>
          <a:bodyPr/>
          <a:lstStyle/>
          <a:p>
            <a:fld id="{14F1411D-0280-154F-AEAC-4C20B7AA46B2}" type="slidenum">
              <a:rPr lang="nl-NL" smtClean="0"/>
              <a:t>51</a:t>
            </a:fld>
            <a:endParaRPr lang="nl-NL"/>
          </a:p>
        </p:txBody>
      </p:sp>
    </p:spTree>
    <p:extLst>
      <p:ext uri="{BB962C8B-B14F-4D97-AF65-F5344CB8AC3E}">
        <p14:creationId xmlns:p14="http://schemas.microsoft.com/office/powerpoint/2010/main" val="4640449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9" fill="hold" nodeType="withEffect">
                                  <p:stCondLst>
                                    <p:cond delay="275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0" fill="hold"/>
                                        <p:tgtEl>
                                          <p:spTgt spid="5"/>
                                        </p:tgtEl>
                                        <p:attrNameLst>
                                          <p:attrName>ppt_x</p:attrName>
                                        </p:attrNameLst>
                                      </p:cBhvr>
                                      <p:tavLst>
                                        <p:tav tm="0">
                                          <p:val>
                                            <p:strVal val="0-#ppt_w/2"/>
                                          </p:val>
                                        </p:tav>
                                        <p:tav tm="100000">
                                          <p:val>
                                            <p:strVal val="#ppt_x"/>
                                          </p:val>
                                        </p:tav>
                                      </p:tavLst>
                                    </p:anim>
                                    <p:anim calcmode="lin" valueType="num">
                                      <p:cBhvr additive="base">
                                        <p:cTn id="8" dur="3000" fill="hold"/>
                                        <p:tgtEl>
                                          <p:spTgt spid="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Example</a:t>
            </a:r>
            <a:r>
              <a:rPr lang="nl-NL" dirty="0"/>
              <a:t> notebook </a:t>
            </a:r>
            <a:r>
              <a:rPr lang="nl-NL" dirty="0" err="1"/>
              <a:t>exploration</a:t>
            </a:r>
            <a:endParaRPr lang="en-US" dirty="0"/>
          </a:p>
        </p:txBody>
      </p:sp>
      <p:sp>
        <p:nvSpPr>
          <p:cNvPr id="4" name="Content Placeholder 3">
            <a:extLst>
              <a:ext uri="{FF2B5EF4-FFF2-40B4-BE49-F238E27FC236}">
                <a16:creationId xmlns:a16="http://schemas.microsoft.com/office/drawing/2014/main" id="{BFA82C58-535B-4B7D-BFE1-335F796A8C40}"/>
              </a:ext>
            </a:extLst>
          </p:cNvPr>
          <p:cNvSpPr>
            <a:spLocks noGrp="1"/>
          </p:cNvSpPr>
          <p:nvPr>
            <p:ph idx="1"/>
          </p:nvPr>
        </p:nvSpPr>
        <p:spPr/>
        <p:txBody>
          <a:bodyPr/>
          <a:lstStyle/>
          <a:p>
            <a:endParaRPr lang="en-NL"/>
          </a:p>
        </p:txBody>
      </p:sp>
      <p:pic>
        <p:nvPicPr>
          <p:cNvPr id="2050" name="Picture 2">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9840" y="937667"/>
            <a:ext cx="5683126" cy="401107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098" name="Picture 2" descr="Image result for logo jupyter">
            <a:extLst>
              <a:ext uri="{FF2B5EF4-FFF2-40B4-BE49-F238E27FC236}">
                <a16:creationId xmlns:a16="http://schemas.microsoft.com/office/drawing/2014/main" id="{200A0C87-10A2-4C57-AA36-C5BA403BDC3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9006" y="189271"/>
            <a:ext cx="1506839" cy="149679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C00044FF-C24A-4C59-A8A9-8467DF84DF1B}"/>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BAA94CBB-5814-410B-B314-A2DD96849ADC}"/>
              </a:ext>
            </a:extLst>
          </p:cNvPr>
          <p:cNvSpPr>
            <a:spLocks noGrp="1"/>
          </p:cNvSpPr>
          <p:nvPr>
            <p:ph type="sldNum" sz="quarter" idx="12"/>
          </p:nvPr>
        </p:nvSpPr>
        <p:spPr/>
        <p:txBody>
          <a:bodyPr/>
          <a:lstStyle/>
          <a:p>
            <a:fld id="{14F1411D-0280-154F-AEAC-4C20B7AA46B2}" type="slidenum">
              <a:rPr lang="nl-NL" smtClean="0"/>
              <a:t>52</a:t>
            </a:fld>
            <a:endParaRPr lang="nl-NL"/>
          </a:p>
        </p:txBody>
      </p:sp>
    </p:spTree>
    <p:extLst>
      <p:ext uri="{BB962C8B-B14F-4D97-AF65-F5344CB8AC3E}">
        <p14:creationId xmlns:p14="http://schemas.microsoft.com/office/powerpoint/2010/main" val="71624602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Open Data</a:t>
            </a:r>
            <a:endParaRPr lang="en-US" dirty="0"/>
          </a:p>
        </p:txBody>
      </p:sp>
      <p:sp>
        <p:nvSpPr>
          <p:cNvPr id="3" name="Text Placeholder 2"/>
          <p:cNvSpPr>
            <a:spLocks noGrp="1"/>
          </p:cNvSpPr>
          <p:nvPr>
            <p:ph idx="1"/>
          </p:nvPr>
        </p:nvSpPr>
        <p:spPr/>
        <p:txBody>
          <a:bodyPr/>
          <a:lstStyle/>
          <a:p>
            <a:r>
              <a:rPr lang="nl-NL" dirty="0" err="1"/>
              <a:t>Governments</a:t>
            </a:r>
            <a:r>
              <a:rPr lang="nl-NL" dirty="0"/>
              <a:t> </a:t>
            </a:r>
            <a:r>
              <a:rPr lang="nl-NL" dirty="0" err="1"/>
              <a:t>and</a:t>
            </a:r>
            <a:r>
              <a:rPr lang="nl-NL" dirty="0"/>
              <a:t> </a:t>
            </a:r>
            <a:r>
              <a:rPr lang="nl-NL" dirty="0" err="1"/>
              <a:t>NGOs</a:t>
            </a:r>
            <a:r>
              <a:rPr lang="nl-NL" dirty="0"/>
              <a:t>, </a:t>
            </a:r>
            <a:r>
              <a:rPr lang="nl-NL" dirty="0" err="1"/>
              <a:t>scientific</a:t>
            </a:r>
            <a:r>
              <a:rPr lang="nl-NL" dirty="0"/>
              <a:t> </a:t>
            </a:r>
            <a:r>
              <a:rPr lang="nl-NL" dirty="0" err="1"/>
              <a:t>and</a:t>
            </a:r>
            <a:r>
              <a:rPr lang="nl-NL" dirty="0"/>
              <a:t> even commercial </a:t>
            </a:r>
            <a:r>
              <a:rPr lang="nl-NL" dirty="0" err="1"/>
              <a:t>organizations</a:t>
            </a:r>
            <a:r>
              <a:rPr lang="nl-NL" dirty="0"/>
              <a:t> are </a:t>
            </a:r>
            <a:r>
              <a:rPr lang="nl-NL" dirty="0" err="1"/>
              <a:t>publishing</a:t>
            </a:r>
            <a:r>
              <a:rPr lang="nl-NL" dirty="0"/>
              <a:t> data</a:t>
            </a:r>
          </a:p>
          <a:p>
            <a:r>
              <a:rPr lang="nl-NL" dirty="0" err="1"/>
              <a:t>Inviting</a:t>
            </a:r>
            <a:r>
              <a:rPr lang="nl-NL" dirty="0"/>
              <a:t> </a:t>
            </a:r>
            <a:r>
              <a:rPr lang="nl-NL" dirty="0" err="1"/>
              <a:t>anyone</a:t>
            </a:r>
            <a:r>
              <a:rPr lang="nl-NL" dirty="0"/>
              <a:t> </a:t>
            </a:r>
            <a:r>
              <a:rPr lang="nl-NL" dirty="0" err="1"/>
              <a:t>who</a:t>
            </a:r>
            <a:r>
              <a:rPr lang="nl-NL" dirty="0"/>
              <a:t> wants </a:t>
            </a:r>
            <a:r>
              <a:rPr lang="nl-NL" dirty="0" err="1"/>
              <a:t>to</a:t>
            </a:r>
            <a:r>
              <a:rPr lang="nl-NL" dirty="0"/>
              <a:t> </a:t>
            </a:r>
            <a:r>
              <a:rPr lang="nl-NL" dirty="0" err="1"/>
              <a:t>join</a:t>
            </a:r>
            <a:r>
              <a:rPr lang="nl-NL" dirty="0"/>
              <a:t> in </a:t>
            </a:r>
            <a:r>
              <a:rPr lang="nl-NL" dirty="0" err="1"/>
              <a:t>to</a:t>
            </a:r>
            <a:r>
              <a:rPr lang="nl-NL" dirty="0"/>
              <a:t> help make </a:t>
            </a:r>
            <a:br>
              <a:rPr lang="nl-NL" dirty="0"/>
            </a:br>
            <a:r>
              <a:rPr lang="nl-NL" dirty="0"/>
              <a:t>sense of </a:t>
            </a:r>
            <a:r>
              <a:rPr lang="nl-NL" dirty="0" err="1"/>
              <a:t>the</a:t>
            </a:r>
            <a:r>
              <a:rPr lang="nl-NL" dirty="0"/>
              <a:t> data – </a:t>
            </a:r>
            <a:r>
              <a:rPr lang="nl-NL" dirty="0" err="1"/>
              <a:t>understand</a:t>
            </a:r>
            <a:r>
              <a:rPr lang="nl-NL" dirty="0"/>
              <a:t> </a:t>
            </a:r>
            <a:r>
              <a:rPr lang="nl-NL" dirty="0" err="1"/>
              <a:t>driving</a:t>
            </a:r>
            <a:r>
              <a:rPr lang="nl-NL" dirty="0"/>
              <a:t> factors, </a:t>
            </a:r>
            <a:br>
              <a:rPr lang="nl-NL" dirty="0"/>
            </a:br>
            <a:r>
              <a:rPr lang="nl-NL" dirty="0" err="1"/>
              <a:t>identify</a:t>
            </a:r>
            <a:r>
              <a:rPr lang="nl-NL" dirty="0"/>
              <a:t> </a:t>
            </a:r>
            <a:r>
              <a:rPr lang="nl-NL" dirty="0" err="1"/>
              <a:t>categories</a:t>
            </a:r>
            <a:r>
              <a:rPr lang="nl-NL" dirty="0"/>
              <a:t>, help </a:t>
            </a:r>
            <a:r>
              <a:rPr lang="nl-NL" dirty="0" err="1"/>
              <a:t>predict</a:t>
            </a:r>
            <a:endParaRPr lang="nl-NL" dirty="0"/>
          </a:p>
          <a:p>
            <a:r>
              <a:rPr lang="nl-NL" dirty="0" err="1"/>
              <a:t>Many</a:t>
            </a:r>
            <a:r>
              <a:rPr lang="nl-NL" dirty="0"/>
              <a:t> </a:t>
            </a:r>
            <a:r>
              <a:rPr lang="nl-NL" dirty="0" err="1"/>
              <a:t>areas</a:t>
            </a:r>
            <a:endParaRPr lang="nl-NL" dirty="0"/>
          </a:p>
          <a:p>
            <a:pPr lvl="1"/>
            <a:r>
              <a:rPr lang="nl-NL" dirty="0" err="1"/>
              <a:t>Economy</a:t>
            </a:r>
            <a:r>
              <a:rPr lang="nl-NL" dirty="0"/>
              <a:t>, health, public </a:t>
            </a:r>
            <a:r>
              <a:rPr lang="nl-NL" dirty="0" err="1"/>
              <a:t>safety</a:t>
            </a:r>
            <a:r>
              <a:rPr lang="nl-NL" dirty="0"/>
              <a:t>, </a:t>
            </a:r>
            <a:r>
              <a:rPr lang="nl-NL" dirty="0" err="1"/>
              <a:t>sports</a:t>
            </a:r>
            <a:r>
              <a:rPr lang="nl-NL" dirty="0"/>
              <a:t>, traffic &amp;</a:t>
            </a:r>
            <a:br>
              <a:rPr lang="nl-NL" dirty="0"/>
            </a:br>
            <a:r>
              <a:rPr lang="nl-NL" dirty="0"/>
              <a:t>transportation, games, environment, </a:t>
            </a:r>
            <a:r>
              <a:rPr lang="nl-NL" dirty="0" err="1"/>
              <a:t>maps</a:t>
            </a:r>
            <a:r>
              <a:rPr lang="nl-NL" dirty="0"/>
              <a:t>, …</a:t>
            </a:r>
          </a:p>
          <a:p>
            <a:endParaRPr lang="nl-NL" dirty="0"/>
          </a:p>
          <a:p>
            <a:endParaRPr lang="en-US" dirty="0"/>
          </a:p>
        </p:txBody>
      </p:sp>
      <p:pic>
        <p:nvPicPr>
          <p:cNvPr id="4098" name="Picture 2" descr="Responsive image"/>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8385" y="1840431"/>
            <a:ext cx="3213319" cy="2885429"/>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0314F374-8D56-4119-A12F-09B5CC997207}"/>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5A029AD2-B8FE-41B4-8121-D39D99CDEE66}"/>
              </a:ext>
            </a:extLst>
          </p:cNvPr>
          <p:cNvSpPr>
            <a:spLocks noGrp="1"/>
          </p:cNvSpPr>
          <p:nvPr>
            <p:ph type="sldNum" sz="quarter" idx="12"/>
          </p:nvPr>
        </p:nvSpPr>
        <p:spPr/>
        <p:txBody>
          <a:bodyPr/>
          <a:lstStyle/>
          <a:p>
            <a:fld id="{14F1411D-0280-154F-AEAC-4C20B7AA46B2}" type="slidenum">
              <a:rPr lang="nl-NL" smtClean="0"/>
              <a:t>53</a:t>
            </a:fld>
            <a:endParaRPr lang="nl-NL"/>
          </a:p>
        </p:txBody>
      </p:sp>
    </p:spTree>
    <p:extLst>
      <p:ext uri="{BB962C8B-B14F-4D97-AF65-F5344CB8AC3E}">
        <p14:creationId xmlns:p14="http://schemas.microsoft.com/office/powerpoint/2010/main" val="36377338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Open Data – </a:t>
            </a:r>
            <a:r>
              <a:rPr lang="nl-NL" dirty="0" err="1"/>
              <a:t>some</a:t>
            </a:r>
            <a:r>
              <a:rPr lang="nl-NL" dirty="0"/>
              <a:t> </a:t>
            </a:r>
            <a:r>
              <a:rPr lang="nl-NL" dirty="0" err="1"/>
              <a:t>examples</a:t>
            </a:r>
            <a:r>
              <a:rPr lang="nl-NL" dirty="0"/>
              <a:t> </a:t>
            </a:r>
            <a:endParaRPr lang="en-US" dirty="0"/>
          </a:p>
        </p:txBody>
      </p:sp>
      <p:sp>
        <p:nvSpPr>
          <p:cNvPr id="3" name="Text Placeholder 2"/>
          <p:cNvSpPr>
            <a:spLocks noGrp="1"/>
          </p:cNvSpPr>
          <p:nvPr>
            <p:ph idx="1"/>
          </p:nvPr>
        </p:nvSpPr>
        <p:spPr/>
        <p:txBody>
          <a:bodyPr>
            <a:normAutofit lnSpcReduction="10000"/>
          </a:bodyPr>
          <a:lstStyle/>
          <a:p>
            <a:r>
              <a:rPr lang="nl-NL" dirty="0" err="1"/>
              <a:t>Kaggle</a:t>
            </a:r>
            <a:r>
              <a:rPr lang="nl-NL" dirty="0"/>
              <a:t> - Data Sets </a:t>
            </a:r>
            <a:r>
              <a:rPr lang="nl-NL" dirty="0" err="1"/>
              <a:t>and</a:t>
            </a:r>
            <a:r>
              <a:rPr lang="nl-NL" dirty="0"/>
              <a:t> [Samples of] Data Discovery: www.kaggle.com</a:t>
            </a:r>
          </a:p>
          <a:p>
            <a:r>
              <a:rPr lang="nl-NL" dirty="0"/>
              <a:t>India Government - data.gov.in</a:t>
            </a:r>
          </a:p>
          <a:p>
            <a:pPr lvl="1"/>
            <a:r>
              <a:rPr lang="nl-NL" dirty="0"/>
              <a:t>US, EU and UK Government Data: data.gov, </a:t>
            </a:r>
            <a:r>
              <a:rPr lang="en-US" dirty="0"/>
              <a:t>open-data.europa.eu</a:t>
            </a:r>
            <a:r>
              <a:rPr lang="nl-NL" dirty="0"/>
              <a:t> </a:t>
            </a:r>
            <a:r>
              <a:rPr lang="nl-NL" dirty="0" err="1"/>
              <a:t>and</a:t>
            </a:r>
            <a:r>
              <a:rPr lang="nl-NL" dirty="0"/>
              <a:t> data.gov.uk</a:t>
            </a:r>
          </a:p>
          <a:p>
            <a:r>
              <a:rPr lang="en-US" dirty="0"/>
              <a:t>Open Images Data Set: www.image-net.org</a:t>
            </a:r>
          </a:p>
          <a:p>
            <a:r>
              <a:rPr lang="nl-NL" dirty="0"/>
              <a:t>Open Data </a:t>
            </a:r>
            <a:r>
              <a:rPr lang="nl-NL" dirty="0" err="1"/>
              <a:t>From</a:t>
            </a:r>
            <a:r>
              <a:rPr lang="nl-NL" dirty="0"/>
              <a:t> World Bank: </a:t>
            </a:r>
            <a:r>
              <a:rPr lang="en-US" dirty="0"/>
              <a:t>data.worldbank.org</a:t>
            </a:r>
          </a:p>
          <a:p>
            <a:r>
              <a:rPr lang="nl-NL" dirty="0" err="1"/>
              <a:t>Historic</a:t>
            </a:r>
            <a:r>
              <a:rPr lang="nl-NL" dirty="0"/>
              <a:t> Football Data: api.football-data.org</a:t>
            </a:r>
          </a:p>
          <a:p>
            <a:r>
              <a:rPr lang="nl-NL" dirty="0"/>
              <a:t>New York City Open Data - opendata.cityofnewyork.us</a:t>
            </a:r>
          </a:p>
          <a:p>
            <a:r>
              <a:rPr lang="nl-NL" dirty="0"/>
              <a:t>Airports, Airlines, Flight Routes: </a:t>
            </a:r>
            <a:r>
              <a:rPr lang="en-US" dirty="0"/>
              <a:t>openflights.org</a:t>
            </a:r>
          </a:p>
          <a:p>
            <a:r>
              <a:rPr lang="nl-NL" dirty="0"/>
              <a:t>Open Database – machine counterpart </a:t>
            </a:r>
            <a:r>
              <a:rPr lang="nl-NL" dirty="0" err="1"/>
              <a:t>to</a:t>
            </a:r>
            <a:r>
              <a:rPr lang="nl-NL" dirty="0"/>
              <a:t> Wikipedia: </a:t>
            </a:r>
            <a:r>
              <a:rPr lang="en-US" dirty="0"/>
              <a:t>www.wikidata.org</a:t>
            </a:r>
          </a:p>
          <a:p>
            <a:r>
              <a:rPr lang="en-US" dirty="0"/>
              <a:t>Google Audio Set (manually annotated audio events) </a:t>
            </a:r>
            <a:br>
              <a:rPr lang="en-US" dirty="0"/>
            </a:br>
            <a:r>
              <a:rPr lang="en-US" dirty="0"/>
              <a:t>- research.google.com/</a:t>
            </a:r>
            <a:r>
              <a:rPr lang="en-US" dirty="0" err="1"/>
              <a:t>audioset</a:t>
            </a:r>
            <a:r>
              <a:rPr lang="en-US" dirty="0"/>
              <a:t>/</a:t>
            </a:r>
          </a:p>
          <a:p>
            <a:r>
              <a:rPr lang="en-US" dirty="0" err="1"/>
              <a:t>Movielens</a:t>
            </a:r>
            <a:r>
              <a:rPr lang="en-US" dirty="0"/>
              <a:t> - Movies, viewers and ratings: </a:t>
            </a:r>
            <a:br>
              <a:rPr lang="en-US" dirty="0"/>
            </a:br>
            <a:r>
              <a:rPr lang="en-US" dirty="0"/>
              <a:t>files.grouplens.org/datasets/</a:t>
            </a:r>
            <a:r>
              <a:rPr lang="en-US" dirty="0" err="1"/>
              <a:t>movielens</a:t>
            </a:r>
            <a:r>
              <a:rPr lang="en-US" dirty="0"/>
              <a:t>/</a:t>
            </a:r>
          </a:p>
          <a:p>
            <a:endParaRPr lang="nl-NL" dirty="0"/>
          </a:p>
          <a:p>
            <a:endParaRPr lang="en-US" dirty="0"/>
          </a:p>
          <a:p>
            <a:endParaRPr lang="nl-NL" dirty="0"/>
          </a:p>
          <a:p>
            <a:endParaRPr lang="nl-NL" dirty="0"/>
          </a:p>
          <a:p>
            <a:endParaRPr lang="en-US" dirty="0"/>
          </a:p>
        </p:txBody>
      </p:sp>
      <p:pic>
        <p:nvPicPr>
          <p:cNvPr id="6146" name="Picture 2" descr="Kagg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96460" y="867863"/>
            <a:ext cx="998197" cy="35768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4"/>
          <a:stretch>
            <a:fillRect/>
          </a:stretch>
        </p:blipFill>
        <p:spPr>
          <a:xfrm>
            <a:off x="6996460" y="2137903"/>
            <a:ext cx="2052994" cy="2426796"/>
          </a:xfrm>
          <a:prstGeom prst="rect">
            <a:avLst/>
          </a:prstGeom>
        </p:spPr>
      </p:pic>
      <p:pic>
        <p:nvPicPr>
          <p:cNvPr id="4" name="Picture 3">
            <a:extLst>
              <a:ext uri="{FF2B5EF4-FFF2-40B4-BE49-F238E27FC236}">
                <a16:creationId xmlns:a16="http://schemas.microsoft.com/office/drawing/2014/main" id="{7FF80C87-A322-498B-94C6-D64B7232BC3E}"/>
              </a:ext>
            </a:extLst>
          </p:cNvPr>
          <p:cNvPicPr>
            <a:picLocks noChangeAspect="1"/>
          </p:cNvPicPr>
          <p:nvPr/>
        </p:nvPicPr>
        <p:blipFill>
          <a:blip r:embed="rId5"/>
          <a:stretch>
            <a:fillRect/>
          </a:stretch>
        </p:blipFill>
        <p:spPr>
          <a:xfrm>
            <a:off x="6996460" y="1215974"/>
            <a:ext cx="1285947" cy="393821"/>
          </a:xfrm>
          <a:prstGeom prst="rect">
            <a:avLst/>
          </a:prstGeom>
        </p:spPr>
      </p:pic>
      <p:sp>
        <p:nvSpPr>
          <p:cNvPr id="6" name="Footer Placeholder 5">
            <a:extLst>
              <a:ext uri="{FF2B5EF4-FFF2-40B4-BE49-F238E27FC236}">
                <a16:creationId xmlns:a16="http://schemas.microsoft.com/office/drawing/2014/main" id="{9FFA6353-129F-4B2E-B833-6A0F9A99A272}"/>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5C4CEA39-133E-4786-BAD0-BA2366566475}"/>
              </a:ext>
            </a:extLst>
          </p:cNvPr>
          <p:cNvSpPr>
            <a:spLocks noGrp="1"/>
          </p:cNvSpPr>
          <p:nvPr>
            <p:ph type="sldNum" sz="quarter" idx="12"/>
          </p:nvPr>
        </p:nvSpPr>
        <p:spPr/>
        <p:txBody>
          <a:bodyPr/>
          <a:lstStyle/>
          <a:p>
            <a:fld id="{14F1411D-0280-154F-AEAC-4C20B7AA46B2}" type="slidenum">
              <a:rPr lang="nl-NL" smtClean="0"/>
              <a:t>54</a:t>
            </a:fld>
            <a:endParaRPr lang="nl-NL"/>
          </a:p>
        </p:txBody>
      </p:sp>
    </p:spTree>
    <p:extLst>
      <p:ext uri="{BB962C8B-B14F-4D97-AF65-F5344CB8AC3E}">
        <p14:creationId xmlns:p14="http://schemas.microsoft.com/office/powerpoint/2010/main" val="20760897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is </a:t>
            </a:r>
            <a:r>
              <a:rPr lang="nl-NL" dirty="0" err="1"/>
              <a:t>Hadoop</a:t>
            </a:r>
            <a:r>
              <a:rPr lang="nl-NL" dirty="0"/>
              <a:t>? </a:t>
            </a:r>
            <a:endParaRPr lang="en-US" dirty="0"/>
          </a:p>
        </p:txBody>
      </p:sp>
      <p:sp>
        <p:nvSpPr>
          <p:cNvPr id="3" name="Text Placeholder 2"/>
          <p:cNvSpPr>
            <a:spLocks noGrp="1"/>
          </p:cNvSpPr>
          <p:nvPr>
            <p:ph idx="1"/>
          </p:nvPr>
        </p:nvSpPr>
        <p:spPr/>
        <p:txBody>
          <a:bodyPr>
            <a:normAutofit/>
          </a:bodyPr>
          <a:lstStyle/>
          <a:p>
            <a:r>
              <a:rPr lang="nl-NL" dirty="0"/>
              <a:t>Big Data means Big Computing </a:t>
            </a:r>
            <a:r>
              <a:rPr lang="nl-NL" dirty="0" err="1"/>
              <a:t>and</a:t>
            </a:r>
            <a:r>
              <a:rPr lang="nl-NL" dirty="0"/>
              <a:t> Big Storage</a:t>
            </a:r>
          </a:p>
          <a:p>
            <a:r>
              <a:rPr lang="nl-NL" i="1" dirty="0"/>
              <a:t>Big</a:t>
            </a:r>
            <a:r>
              <a:rPr lang="nl-NL" dirty="0"/>
              <a:t> </a:t>
            </a:r>
            <a:r>
              <a:rPr lang="nl-NL" dirty="0" err="1"/>
              <a:t>requires</a:t>
            </a:r>
            <a:r>
              <a:rPr lang="nl-NL" dirty="0"/>
              <a:t> </a:t>
            </a:r>
            <a:r>
              <a:rPr lang="nl-NL" dirty="0" err="1"/>
              <a:t>scalable</a:t>
            </a:r>
            <a:r>
              <a:rPr lang="nl-NL" dirty="0"/>
              <a:t> =&gt; </a:t>
            </a:r>
            <a:r>
              <a:rPr lang="nl-NL" dirty="0" err="1"/>
              <a:t>horizontal</a:t>
            </a:r>
            <a:r>
              <a:rPr lang="nl-NL" dirty="0"/>
              <a:t> </a:t>
            </a:r>
            <a:r>
              <a:rPr lang="nl-NL" dirty="0" err="1"/>
              <a:t>scale</a:t>
            </a:r>
            <a:r>
              <a:rPr lang="nl-NL" dirty="0"/>
              <a:t> out</a:t>
            </a:r>
          </a:p>
          <a:p>
            <a:r>
              <a:rPr lang="nl-NL" dirty="0" err="1"/>
              <a:t>Moving</a:t>
            </a:r>
            <a:r>
              <a:rPr lang="nl-NL" dirty="0"/>
              <a:t> data is </a:t>
            </a:r>
            <a:r>
              <a:rPr lang="nl-NL" dirty="0" err="1"/>
              <a:t>very</a:t>
            </a:r>
            <a:r>
              <a:rPr lang="nl-NL" dirty="0"/>
              <a:t> </a:t>
            </a:r>
            <a:r>
              <a:rPr lang="nl-NL" dirty="0" err="1"/>
              <a:t>expensive</a:t>
            </a:r>
            <a:r>
              <a:rPr lang="nl-NL" dirty="0"/>
              <a:t> (</a:t>
            </a:r>
            <a:r>
              <a:rPr lang="nl-NL" dirty="0" err="1"/>
              <a:t>network</a:t>
            </a:r>
            <a:r>
              <a:rPr lang="nl-NL" dirty="0"/>
              <a:t>, disk IO)</a:t>
            </a:r>
          </a:p>
          <a:p>
            <a:r>
              <a:rPr lang="nl-NL" dirty="0" err="1"/>
              <a:t>Rather</a:t>
            </a:r>
            <a:r>
              <a:rPr lang="nl-NL" dirty="0"/>
              <a:t> </a:t>
            </a:r>
            <a:r>
              <a:rPr lang="nl-NL" dirty="0" err="1"/>
              <a:t>than</a:t>
            </a:r>
            <a:r>
              <a:rPr lang="nl-NL" dirty="0"/>
              <a:t> move data </a:t>
            </a:r>
            <a:r>
              <a:rPr lang="nl-NL" dirty="0" err="1"/>
              <a:t>to</a:t>
            </a:r>
            <a:r>
              <a:rPr lang="nl-NL" dirty="0"/>
              <a:t> processor – move processing </a:t>
            </a:r>
            <a:r>
              <a:rPr lang="nl-NL" dirty="0" err="1"/>
              <a:t>to</a:t>
            </a:r>
            <a:r>
              <a:rPr lang="nl-NL" dirty="0"/>
              <a:t> data: </a:t>
            </a:r>
            <a:r>
              <a:rPr lang="nl-NL" dirty="0" err="1"/>
              <a:t>distributed</a:t>
            </a:r>
            <a:r>
              <a:rPr lang="nl-NL" dirty="0"/>
              <a:t> processing</a:t>
            </a:r>
          </a:p>
          <a:p>
            <a:r>
              <a:rPr lang="nl-NL" dirty="0" err="1"/>
              <a:t>Horizontal</a:t>
            </a:r>
            <a:r>
              <a:rPr lang="nl-NL" dirty="0"/>
              <a:t> </a:t>
            </a:r>
            <a:r>
              <a:rPr lang="nl-NL" dirty="0" err="1"/>
              <a:t>scale</a:t>
            </a:r>
            <a:r>
              <a:rPr lang="nl-NL" dirty="0"/>
              <a:t> out =&gt; </a:t>
            </a:r>
            <a:r>
              <a:rPr lang="nl-NL" dirty="0" err="1"/>
              <a:t>Hadoop</a:t>
            </a:r>
            <a:r>
              <a:rPr lang="nl-NL" dirty="0"/>
              <a:t>:</a:t>
            </a:r>
            <a:br>
              <a:rPr lang="nl-NL" dirty="0"/>
            </a:br>
            <a:r>
              <a:rPr lang="nl-NL" dirty="0" err="1"/>
              <a:t>distributed</a:t>
            </a:r>
            <a:r>
              <a:rPr lang="nl-NL" dirty="0"/>
              <a:t> data &amp; </a:t>
            </a:r>
            <a:r>
              <a:rPr lang="nl-NL" dirty="0" err="1"/>
              <a:t>distributed</a:t>
            </a:r>
            <a:r>
              <a:rPr lang="nl-NL" dirty="0"/>
              <a:t> processing</a:t>
            </a:r>
          </a:p>
          <a:p>
            <a:pPr lvl="1"/>
            <a:r>
              <a:rPr lang="nl-NL" dirty="0"/>
              <a:t>HDFS – </a:t>
            </a:r>
            <a:r>
              <a:rPr lang="nl-NL" dirty="0" err="1"/>
              <a:t>Hadoop</a:t>
            </a:r>
            <a:r>
              <a:rPr lang="nl-NL" dirty="0"/>
              <a:t> Distributed File System</a:t>
            </a:r>
          </a:p>
          <a:p>
            <a:pPr lvl="1"/>
            <a:r>
              <a:rPr lang="nl-NL" dirty="0"/>
              <a:t>Map </a:t>
            </a:r>
            <a:r>
              <a:rPr lang="nl-NL" dirty="0" err="1"/>
              <a:t>Reduce</a:t>
            </a:r>
            <a:r>
              <a:rPr lang="nl-NL" dirty="0"/>
              <a:t> – parallel, </a:t>
            </a:r>
            <a:r>
              <a:rPr lang="nl-NL" dirty="0" err="1"/>
              <a:t>distributed</a:t>
            </a:r>
            <a:r>
              <a:rPr lang="nl-NL" dirty="0"/>
              <a:t> processing</a:t>
            </a:r>
          </a:p>
          <a:p>
            <a:r>
              <a:rPr lang="nl-NL" dirty="0"/>
              <a:t>Map-</a:t>
            </a:r>
            <a:r>
              <a:rPr lang="nl-NL" dirty="0" err="1"/>
              <a:t>Reduce</a:t>
            </a:r>
            <a:r>
              <a:rPr lang="nl-NL" dirty="0"/>
              <a:t> </a:t>
            </a:r>
            <a:r>
              <a:rPr lang="nl-NL" dirty="0" err="1"/>
              <a:t>operates</a:t>
            </a:r>
            <a:r>
              <a:rPr lang="nl-NL" dirty="0"/>
              <a:t> on data </a:t>
            </a:r>
            <a:r>
              <a:rPr lang="nl-NL" dirty="0" err="1"/>
              <a:t>locally</a:t>
            </a:r>
            <a:r>
              <a:rPr lang="nl-NL" dirty="0"/>
              <a:t>, </a:t>
            </a:r>
            <a:r>
              <a:rPr lang="nl-NL" dirty="0" err="1"/>
              <a:t>then</a:t>
            </a:r>
            <a:br>
              <a:rPr lang="nl-NL" dirty="0"/>
            </a:br>
            <a:r>
              <a:rPr lang="nl-NL" dirty="0" err="1"/>
              <a:t>persists</a:t>
            </a:r>
            <a:r>
              <a:rPr lang="nl-NL" dirty="0"/>
              <a:t> </a:t>
            </a:r>
            <a:r>
              <a:rPr lang="nl-NL" dirty="0" err="1"/>
              <a:t>and</a:t>
            </a:r>
            <a:r>
              <a:rPr lang="nl-NL" dirty="0"/>
              <a:t> </a:t>
            </a:r>
            <a:r>
              <a:rPr lang="nl-NL" dirty="0" err="1"/>
              <a:t>aggregates</a:t>
            </a:r>
            <a:r>
              <a:rPr lang="nl-NL" dirty="0"/>
              <a:t> </a:t>
            </a:r>
            <a:r>
              <a:rPr lang="nl-NL" dirty="0" err="1"/>
              <a:t>results</a:t>
            </a:r>
            <a:endParaRPr lang="nl-NL" dirty="0"/>
          </a:p>
          <a:p>
            <a:endParaRPr lang="en-US" dirty="0"/>
          </a:p>
        </p:txBody>
      </p:sp>
      <p:pic>
        <p:nvPicPr>
          <p:cNvPr id="3076" name="Picture 4" descr="Image result for hadoop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29200" y="293410"/>
            <a:ext cx="1069856" cy="718260"/>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2915" y="2792753"/>
            <a:ext cx="3556140" cy="2134688"/>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61AFD5F9-F58E-41EC-9315-DB47BD1128A5}"/>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1DF174B4-E397-4BD6-A258-63DD1C9FBE0F}"/>
              </a:ext>
            </a:extLst>
          </p:cNvPr>
          <p:cNvSpPr>
            <a:spLocks noGrp="1"/>
          </p:cNvSpPr>
          <p:nvPr>
            <p:ph type="sldNum" sz="quarter" idx="12"/>
          </p:nvPr>
        </p:nvSpPr>
        <p:spPr/>
        <p:txBody>
          <a:bodyPr/>
          <a:lstStyle/>
          <a:p>
            <a:fld id="{14F1411D-0280-154F-AEAC-4C20B7AA46B2}" type="slidenum">
              <a:rPr lang="nl-NL" smtClean="0"/>
              <a:t>55</a:t>
            </a:fld>
            <a:endParaRPr lang="nl-NL"/>
          </a:p>
        </p:txBody>
      </p:sp>
    </p:spTree>
    <p:extLst>
      <p:ext uri="{BB962C8B-B14F-4D97-AF65-F5344CB8AC3E}">
        <p14:creationId xmlns:p14="http://schemas.microsoft.com/office/powerpoint/2010/main" val="263279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07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is </a:t>
            </a:r>
            <a:r>
              <a:rPr lang="nl-NL" dirty="0" err="1"/>
              <a:t>Spark</a:t>
            </a:r>
            <a:r>
              <a:rPr lang="nl-NL" dirty="0"/>
              <a:t>?</a:t>
            </a:r>
            <a:endParaRPr lang="en-US" dirty="0"/>
          </a:p>
        </p:txBody>
      </p:sp>
      <p:sp>
        <p:nvSpPr>
          <p:cNvPr id="3" name="Text Placeholder 2"/>
          <p:cNvSpPr>
            <a:spLocks noGrp="1"/>
          </p:cNvSpPr>
          <p:nvPr>
            <p:ph idx="1"/>
          </p:nvPr>
        </p:nvSpPr>
        <p:spPr>
          <a:xfrm>
            <a:off x="720003" y="936000"/>
            <a:ext cx="6818877" cy="3780000"/>
          </a:xfrm>
        </p:spPr>
        <p:txBody>
          <a:bodyPr>
            <a:normAutofit/>
          </a:bodyPr>
          <a:lstStyle/>
          <a:p>
            <a:r>
              <a:rPr lang="nl-NL" dirty="0" err="1"/>
              <a:t>Developing</a:t>
            </a:r>
            <a:r>
              <a:rPr lang="nl-NL" dirty="0"/>
              <a:t> </a:t>
            </a:r>
            <a:r>
              <a:rPr lang="nl-NL" dirty="0" err="1"/>
              <a:t>and</a:t>
            </a:r>
            <a:r>
              <a:rPr lang="nl-NL" dirty="0"/>
              <a:t> </a:t>
            </a:r>
            <a:r>
              <a:rPr lang="nl-NL" dirty="0" err="1"/>
              <a:t>orchestrating</a:t>
            </a:r>
            <a:r>
              <a:rPr lang="nl-NL" dirty="0"/>
              <a:t> Map-</a:t>
            </a:r>
            <a:r>
              <a:rPr lang="nl-NL" dirty="0" err="1"/>
              <a:t>Reduce</a:t>
            </a:r>
            <a:r>
              <a:rPr lang="nl-NL" dirty="0"/>
              <a:t> on </a:t>
            </a:r>
            <a:r>
              <a:rPr lang="nl-NL" dirty="0" err="1"/>
              <a:t>Hadoop</a:t>
            </a:r>
            <a:r>
              <a:rPr lang="nl-NL" dirty="0"/>
              <a:t> Big Data is </a:t>
            </a:r>
            <a:r>
              <a:rPr lang="nl-NL" dirty="0" err="1"/>
              <a:t>not</a:t>
            </a:r>
            <a:r>
              <a:rPr lang="nl-NL" dirty="0"/>
              <a:t> </a:t>
            </a:r>
            <a:r>
              <a:rPr lang="nl-NL" dirty="0" err="1"/>
              <a:t>simple</a:t>
            </a:r>
            <a:endParaRPr lang="nl-NL" dirty="0"/>
          </a:p>
          <a:p>
            <a:pPr lvl="1"/>
            <a:r>
              <a:rPr lang="nl-NL" dirty="0"/>
              <a:t>Running jobs </a:t>
            </a:r>
            <a:r>
              <a:rPr lang="nl-NL" dirty="0" err="1"/>
              <a:t>can</a:t>
            </a:r>
            <a:r>
              <a:rPr lang="nl-NL" dirty="0"/>
              <a:t> </a:t>
            </a:r>
            <a:r>
              <a:rPr lang="nl-NL" dirty="0" err="1"/>
              <a:t>be</a:t>
            </a:r>
            <a:r>
              <a:rPr lang="nl-NL" dirty="0"/>
              <a:t> slow </a:t>
            </a:r>
            <a:r>
              <a:rPr lang="nl-NL" dirty="0" err="1"/>
              <a:t>due</a:t>
            </a:r>
            <a:r>
              <a:rPr lang="nl-NL" dirty="0"/>
              <a:t> </a:t>
            </a:r>
            <a:r>
              <a:rPr lang="nl-NL" dirty="0" err="1"/>
              <a:t>to</a:t>
            </a:r>
            <a:r>
              <a:rPr lang="nl-NL" dirty="0"/>
              <a:t> frequent disk </a:t>
            </a:r>
            <a:r>
              <a:rPr lang="nl-NL" dirty="0" err="1"/>
              <a:t>writing</a:t>
            </a:r>
            <a:endParaRPr lang="nl-NL" dirty="0"/>
          </a:p>
          <a:p>
            <a:r>
              <a:rPr lang="nl-NL" dirty="0" err="1"/>
              <a:t>Spark</a:t>
            </a:r>
            <a:r>
              <a:rPr lang="nl-NL" dirty="0"/>
              <a:t> is for managing </a:t>
            </a:r>
            <a:r>
              <a:rPr lang="nl-NL" dirty="0" err="1"/>
              <a:t>and</a:t>
            </a:r>
            <a:r>
              <a:rPr lang="nl-NL" dirty="0"/>
              <a:t> </a:t>
            </a:r>
            <a:r>
              <a:rPr lang="nl-NL" dirty="0" err="1"/>
              <a:t>orchestrating</a:t>
            </a:r>
            <a:r>
              <a:rPr lang="nl-NL" dirty="0"/>
              <a:t> </a:t>
            </a:r>
            <a:r>
              <a:rPr lang="nl-NL" dirty="0" err="1"/>
              <a:t>distributed</a:t>
            </a:r>
            <a:r>
              <a:rPr lang="nl-NL" dirty="0"/>
              <a:t> processing on a </a:t>
            </a:r>
            <a:r>
              <a:rPr lang="nl-NL" dirty="0" err="1"/>
              <a:t>variety</a:t>
            </a:r>
            <a:r>
              <a:rPr lang="nl-NL" dirty="0"/>
              <a:t> of cluster systems</a:t>
            </a:r>
          </a:p>
          <a:p>
            <a:pPr lvl="1"/>
            <a:r>
              <a:rPr lang="nl-NL" dirty="0" err="1"/>
              <a:t>with</a:t>
            </a:r>
            <a:r>
              <a:rPr lang="nl-NL" dirty="0"/>
              <a:t> </a:t>
            </a:r>
            <a:r>
              <a:rPr lang="nl-NL" dirty="0" err="1"/>
              <a:t>Hadoop</a:t>
            </a:r>
            <a:r>
              <a:rPr lang="nl-NL" dirty="0"/>
              <a:t> as </a:t>
            </a:r>
            <a:r>
              <a:rPr lang="nl-NL" dirty="0" err="1"/>
              <a:t>the</a:t>
            </a:r>
            <a:r>
              <a:rPr lang="nl-NL" dirty="0"/>
              <a:t> most </a:t>
            </a:r>
            <a:r>
              <a:rPr lang="nl-NL" dirty="0" err="1"/>
              <a:t>obvious</a:t>
            </a:r>
            <a:r>
              <a:rPr lang="nl-NL" dirty="0"/>
              <a:t> target</a:t>
            </a:r>
          </a:p>
          <a:p>
            <a:pPr lvl="1"/>
            <a:r>
              <a:rPr lang="nl-NL" dirty="0" err="1"/>
              <a:t>through</a:t>
            </a:r>
            <a:r>
              <a:rPr lang="nl-NL" dirty="0"/>
              <a:t> </a:t>
            </a:r>
            <a:r>
              <a:rPr lang="nl-NL" dirty="0" err="1"/>
              <a:t>APIs</a:t>
            </a:r>
            <a:r>
              <a:rPr lang="nl-NL" dirty="0"/>
              <a:t> in Java, Python, R, Scala</a:t>
            </a:r>
          </a:p>
          <a:p>
            <a:r>
              <a:rPr lang="nl-NL" dirty="0" err="1"/>
              <a:t>Spark</a:t>
            </a:r>
            <a:r>
              <a:rPr lang="nl-NL" dirty="0"/>
              <a:t> </a:t>
            </a:r>
            <a:r>
              <a:rPr lang="nl-NL" dirty="0" err="1"/>
              <a:t>uses</a:t>
            </a:r>
            <a:r>
              <a:rPr lang="nl-NL" dirty="0"/>
              <a:t> </a:t>
            </a:r>
            <a:r>
              <a:rPr lang="nl-NL" dirty="0" err="1"/>
              <a:t>lazy</a:t>
            </a:r>
            <a:r>
              <a:rPr lang="nl-NL" dirty="0"/>
              <a:t> operations </a:t>
            </a:r>
            <a:r>
              <a:rPr lang="nl-NL" dirty="0" err="1"/>
              <a:t>and</a:t>
            </a:r>
            <a:r>
              <a:rPr lang="nl-NL" dirty="0"/>
              <a:t> </a:t>
            </a:r>
            <a:r>
              <a:rPr lang="nl-NL" dirty="0" err="1"/>
              <a:t>distributed</a:t>
            </a:r>
            <a:r>
              <a:rPr lang="nl-NL" dirty="0"/>
              <a:t> in-memory data </a:t>
            </a:r>
            <a:r>
              <a:rPr lang="nl-NL" dirty="0" err="1"/>
              <a:t>structures</a:t>
            </a:r>
            <a:r>
              <a:rPr lang="nl-NL" dirty="0"/>
              <a:t> – </a:t>
            </a:r>
            <a:r>
              <a:rPr lang="nl-NL" dirty="0" err="1"/>
              <a:t>offering</a:t>
            </a:r>
            <a:r>
              <a:rPr lang="nl-NL" dirty="0"/>
              <a:t> </a:t>
            </a:r>
            <a:r>
              <a:rPr lang="nl-NL" dirty="0" err="1"/>
              <a:t>much</a:t>
            </a:r>
            <a:r>
              <a:rPr lang="nl-NL" dirty="0"/>
              <a:t> </a:t>
            </a:r>
            <a:r>
              <a:rPr lang="nl-NL" dirty="0" err="1"/>
              <a:t>better</a:t>
            </a:r>
            <a:r>
              <a:rPr lang="nl-NL" dirty="0"/>
              <a:t> performance</a:t>
            </a:r>
          </a:p>
          <a:p>
            <a:pPr lvl="1"/>
            <a:r>
              <a:rPr lang="nl-NL" dirty="0"/>
              <a:t>Through </a:t>
            </a:r>
            <a:r>
              <a:rPr lang="nl-NL" dirty="0" err="1"/>
              <a:t>Spark</a:t>
            </a:r>
            <a:r>
              <a:rPr lang="nl-NL" dirty="0"/>
              <a:t> – cluster </a:t>
            </a:r>
            <a:r>
              <a:rPr lang="nl-NL" dirty="0" err="1"/>
              <a:t>based</a:t>
            </a:r>
            <a:r>
              <a:rPr lang="nl-NL" dirty="0"/>
              <a:t> processing </a:t>
            </a:r>
            <a:r>
              <a:rPr lang="nl-NL" dirty="0" err="1"/>
              <a:t>can</a:t>
            </a:r>
            <a:r>
              <a:rPr lang="nl-NL" dirty="0"/>
              <a:t> </a:t>
            </a:r>
            <a:r>
              <a:rPr lang="nl-NL" dirty="0" err="1"/>
              <a:t>be</a:t>
            </a:r>
            <a:r>
              <a:rPr lang="nl-NL" dirty="0"/>
              <a:t> </a:t>
            </a:r>
            <a:r>
              <a:rPr lang="nl-NL" dirty="0" err="1"/>
              <a:t>used</a:t>
            </a:r>
            <a:r>
              <a:rPr lang="nl-NL" dirty="0"/>
              <a:t> </a:t>
            </a:r>
            <a:r>
              <a:rPr lang="nl-NL" dirty="0" err="1"/>
              <a:t>interactively</a:t>
            </a:r>
            <a:endParaRPr lang="nl-NL" dirty="0"/>
          </a:p>
          <a:p>
            <a:r>
              <a:rPr lang="nl-NL" dirty="0" err="1"/>
              <a:t>Spark</a:t>
            </a:r>
            <a:r>
              <a:rPr lang="nl-NL" dirty="0"/>
              <a:t> has </a:t>
            </a:r>
            <a:r>
              <a:rPr lang="nl-NL" dirty="0" err="1"/>
              <a:t>additional</a:t>
            </a:r>
            <a:r>
              <a:rPr lang="nl-NL" dirty="0"/>
              <a:t> modules </a:t>
            </a:r>
            <a:r>
              <a:rPr lang="nl-NL" dirty="0" err="1"/>
              <a:t>that</a:t>
            </a:r>
            <a:r>
              <a:rPr lang="nl-NL" dirty="0"/>
              <a:t> </a:t>
            </a:r>
            <a:r>
              <a:rPr lang="nl-NL" dirty="0" err="1"/>
              <a:t>leverage</a:t>
            </a:r>
            <a:r>
              <a:rPr lang="nl-NL" dirty="0"/>
              <a:t> </a:t>
            </a:r>
            <a:r>
              <a:rPr lang="nl-NL" dirty="0" err="1"/>
              <a:t>distributed</a:t>
            </a:r>
            <a:r>
              <a:rPr lang="nl-NL" dirty="0"/>
              <a:t> </a:t>
            </a:r>
            <a:br>
              <a:rPr lang="nl-NL" dirty="0"/>
            </a:br>
            <a:r>
              <a:rPr lang="nl-NL" dirty="0"/>
              <a:t>processing for running </a:t>
            </a:r>
            <a:r>
              <a:rPr lang="nl-NL" dirty="0" err="1"/>
              <a:t>prepackaged</a:t>
            </a:r>
            <a:r>
              <a:rPr lang="nl-NL" dirty="0"/>
              <a:t> jobs (SQL, </a:t>
            </a:r>
            <a:r>
              <a:rPr lang="nl-NL" dirty="0" err="1"/>
              <a:t>Graph</a:t>
            </a:r>
            <a:r>
              <a:rPr lang="nl-NL" dirty="0"/>
              <a:t>, ML, …)</a:t>
            </a:r>
            <a:br>
              <a:rPr lang="nl-NL" dirty="0"/>
            </a:br>
            <a:endParaRPr lang="nl-NL" dirty="0"/>
          </a:p>
          <a:p>
            <a:endParaRPr lang="en-US" dirty="0"/>
          </a:p>
        </p:txBody>
      </p:sp>
      <p:pic>
        <p:nvPicPr>
          <p:cNvPr id="3074" name="Picture 2" descr="Image result for spark log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1534" y="55329"/>
            <a:ext cx="1888571" cy="100455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Image result for hadoop architecture"/>
          <p:cNvPicPr>
            <a:picLocks noChangeAspect="1" noChangeArrowheads="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50000"/>
          <a:stretch/>
        </p:blipFill>
        <p:spPr bwMode="auto">
          <a:xfrm>
            <a:off x="7159159" y="2930880"/>
            <a:ext cx="1778070" cy="213468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Image result for hadoop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48194" y="2212620"/>
            <a:ext cx="1069856" cy="71826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p:cNvCxnSpPr/>
          <p:nvPr/>
        </p:nvCxnSpPr>
        <p:spPr>
          <a:xfrm>
            <a:off x="7965820" y="1133222"/>
            <a:ext cx="0" cy="158720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CFBA5405-F8C5-4EFA-ABCA-198AA8168A36}"/>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2231185C-A6FE-4F7A-804B-B6629E9D0ECE}"/>
              </a:ext>
            </a:extLst>
          </p:cNvPr>
          <p:cNvSpPr>
            <a:spLocks noGrp="1"/>
          </p:cNvSpPr>
          <p:nvPr>
            <p:ph type="sldNum" sz="quarter" idx="12"/>
          </p:nvPr>
        </p:nvSpPr>
        <p:spPr/>
        <p:txBody>
          <a:bodyPr/>
          <a:lstStyle/>
          <a:p>
            <a:fld id="{14F1411D-0280-154F-AEAC-4C20B7AA46B2}" type="slidenum">
              <a:rPr lang="nl-NL" smtClean="0"/>
              <a:t>56</a:t>
            </a:fld>
            <a:endParaRPr lang="nl-NL"/>
          </a:p>
        </p:txBody>
      </p:sp>
    </p:spTree>
    <p:extLst>
      <p:ext uri="{BB962C8B-B14F-4D97-AF65-F5344CB8AC3E}">
        <p14:creationId xmlns:p14="http://schemas.microsoft.com/office/powerpoint/2010/main" val="2618809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Apache </a:t>
            </a:r>
            <a:r>
              <a:rPr lang="nl-NL" dirty="0" err="1"/>
              <a:t>Spark</a:t>
            </a:r>
            <a:r>
              <a:rPr lang="nl-NL" dirty="0"/>
              <a:t> </a:t>
            </a:r>
            <a:r>
              <a:rPr lang="nl-NL" dirty="0" err="1"/>
              <a:t>overview</a:t>
            </a:r>
            <a:endParaRPr lang="en-US" dirty="0"/>
          </a:p>
        </p:txBody>
      </p:sp>
      <p:sp>
        <p:nvSpPr>
          <p:cNvPr id="4" name="Content Placeholder 3">
            <a:extLst>
              <a:ext uri="{FF2B5EF4-FFF2-40B4-BE49-F238E27FC236}">
                <a16:creationId xmlns:a16="http://schemas.microsoft.com/office/drawing/2014/main" id="{A7726131-9980-41F6-89EA-71701E06B29A}"/>
              </a:ext>
            </a:extLst>
          </p:cNvPr>
          <p:cNvSpPr>
            <a:spLocks noGrp="1"/>
          </p:cNvSpPr>
          <p:nvPr>
            <p:ph idx="1"/>
          </p:nvPr>
        </p:nvSpPr>
        <p:spPr/>
        <p:txBody>
          <a:bodyPr/>
          <a:lstStyle/>
          <a:p>
            <a:endParaRPr lang="en-NL"/>
          </a:p>
        </p:txBody>
      </p:sp>
      <p:pic>
        <p:nvPicPr>
          <p:cNvPr id="1026" name="Picture 2" descr="Apache Spark architecture overview"/>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5504" y="908702"/>
            <a:ext cx="7769596" cy="405664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9B00FFC0-8656-4D84-A4E8-DD1AB7B38ED3}"/>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DF420B86-D550-4BE6-A897-C88511E88AC1}"/>
              </a:ext>
            </a:extLst>
          </p:cNvPr>
          <p:cNvSpPr>
            <a:spLocks noGrp="1"/>
          </p:cNvSpPr>
          <p:nvPr>
            <p:ph type="sldNum" sz="quarter" idx="12"/>
          </p:nvPr>
        </p:nvSpPr>
        <p:spPr/>
        <p:txBody>
          <a:bodyPr/>
          <a:lstStyle/>
          <a:p>
            <a:fld id="{14F1411D-0280-154F-AEAC-4C20B7AA46B2}" type="slidenum">
              <a:rPr lang="nl-NL" smtClean="0"/>
              <a:t>57</a:t>
            </a:fld>
            <a:endParaRPr lang="nl-NL"/>
          </a:p>
        </p:txBody>
      </p:sp>
    </p:spTree>
    <p:extLst>
      <p:ext uri="{BB962C8B-B14F-4D97-AF65-F5344CB8AC3E}">
        <p14:creationId xmlns:p14="http://schemas.microsoft.com/office/powerpoint/2010/main" val="2371496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Example</a:t>
            </a:r>
            <a:r>
              <a:rPr lang="nl-NL" dirty="0"/>
              <a:t> running Notebook </a:t>
            </a:r>
            <a:r>
              <a:rPr lang="nl-NL" dirty="0" err="1"/>
              <a:t>against</a:t>
            </a:r>
            <a:r>
              <a:rPr lang="nl-NL" dirty="0"/>
              <a:t> Apache </a:t>
            </a:r>
            <a:r>
              <a:rPr lang="nl-NL" dirty="0" err="1"/>
              <a:t>Spark</a:t>
            </a:r>
            <a:endParaRPr lang="en-US" dirty="0"/>
          </a:p>
        </p:txBody>
      </p:sp>
      <p:sp>
        <p:nvSpPr>
          <p:cNvPr id="3" name="Text Placeholder 2"/>
          <p:cNvSpPr>
            <a:spLocks noGrp="1"/>
          </p:cNvSpPr>
          <p:nvPr>
            <p:ph idx="1"/>
          </p:nvPr>
        </p:nvSpPr>
        <p:spPr>
          <a:xfrm>
            <a:off x="720003" y="936000"/>
            <a:ext cx="7680078" cy="3780000"/>
          </a:xfrm>
        </p:spPr>
        <p:txBody>
          <a:bodyPr>
            <a:normAutofit/>
          </a:bodyPr>
          <a:lstStyle/>
          <a:p>
            <a:r>
              <a:rPr lang="en-US" sz="1266" dirty="0"/>
              <a:t>https://github.com/jadianes/spark-movie-lens/blob/master/notebooks/building-recommender.ipynb</a:t>
            </a: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6213" y="1279990"/>
            <a:ext cx="5327698" cy="3498019"/>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191AC266-F43B-43D8-A5CD-8D8ABCE5331E}"/>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40562CA2-E649-47AD-B54E-521FF1696203}"/>
              </a:ext>
            </a:extLst>
          </p:cNvPr>
          <p:cNvSpPr>
            <a:spLocks noGrp="1"/>
          </p:cNvSpPr>
          <p:nvPr>
            <p:ph type="sldNum" sz="quarter" idx="12"/>
          </p:nvPr>
        </p:nvSpPr>
        <p:spPr/>
        <p:txBody>
          <a:bodyPr/>
          <a:lstStyle/>
          <a:p>
            <a:fld id="{14F1411D-0280-154F-AEAC-4C20B7AA46B2}" type="slidenum">
              <a:rPr lang="nl-NL" smtClean="0"/>
              <a:t>58</a:t>
            </a:fld>
            <a:endParaRPr lang="nl-NL"/>
          </a:p>
        </p:txBody>
      </p:sp>
    </p:spTree>
    <p:extLst>
      <p:ext uri="{BB962C8B-B14F-4D97-AF65-F5344CB8AC3E}">
        <p14:creationId xmlns:p14="http://schemas.microsoft.com/office/powerpoint/2010/main" val="197226225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What</a:t>
            </a:r>
            <a:r>
              <a:rPr lang="nl-NL" dirty="0"/>
              <a:t> is Oracle </a:t>
            </a:r>
            <a:r>
              <a:rPr lang="nl-NL" dirty="0" err="1"/>
              <a:t>doing</a:t>
            </a:r>
            <a:r>
              <a:rPr lang="nl-NL" dirty="0"/>
              <a:t> </a:t>
            </a:r>
            <a:r>
              <a:rPr lang="nl-NL" dirty="0" err="1"/>
              <a:t>around</a:t>
            </a:r>
            <a:r>
              <a:rPr lang="nl-NL" dirty="0"/>
              <a:t> </a:t>
            </a:r>
            <a:br>
              <a:rPr lang="nl-NL" dirty="0"/>
            </a:br>
            <a:r>
              <a:rPr lang="nl-NL" dirty="0"/>
              <a:t>Machine Learning?</a:t>
            </a:r>
            <a:endParaRPr lang="en-US" dirty="0"/>
          </a:p>
        </p:txBody>
      </p:sp>
      <p:sp>
        <p:nvSpPr>
          <p:cNvPr id="3" name="Text Placeholder 2"/>
          <p:cNvSpPr>
            <a:spLocks noGrp="1"/>
          </p:cNvSpPr>
          <p:nvPr>
            <p:ph idx="1"/>
          </p:nvPr>
        </p:nvSpPr>
        <p:spPr/>
        <p:txBody>
          <a:bodyPr>
            <a:normAutofit/>
          </a:bodyPr>
          <a:lstStyle/>
          <a:p>
            <a:r>
              <a:rPr lang="nl-NL" dirty="0"/>
              <a:t>Oracle Advanced Analytics in Oracle Database</a:t>
            </a:r>
          </a:p>
          <a:p>
            <a:pPr lvl="1"/>
            <a:r>
              <a:rPr lang="nl-NL" dirty="0"/>
              <a:t>Data </a:t>
            </a:r>
            <a:r>
              <a:rPr lang="nl-NL" dirty="0" err="1"/>
              <a:t>Mining</a:t>
            </a:r>
            <a:r>
              <a:rPr lang="nl-NL" dirty="0"/>
              <a:t>, Enterprise R</a:t>
            </a:r>
          </a:p>
          <a:p>
            <a:pPr lvl="1"/>
            <a:r>
              <a:rPr lang="nl-NL" dirty="0" err="1"/>
              <a:t>Text</a:t>
            </a:r>
            <a:r>
              <a:rPr lang="nl-NL" dirty="0"/>
              <a:t> (ESA), </a:t>
            </a:r>
            <a:r>
              <a:rPr lang="nl-NL" dirty="0" err="1"/>
              <a:t>Spatial</a:t>
            </a:r>
            <a:r>
              <a:rPr lang="nl-NL" dirty="0"/>
              <a:t>, </a:t>
            </a:r>
            <a:r>
              <a:rPr lang="nl-NL" dirty="0" err="1"/>
              <a:t>Graph</a:t>
            </a:r>
            <a:endParaRPr lang="nl-NL" dirty="0"/>
          </a:p>
          <a:p>
            <a:pPr lvl="1"/>
            <a:r>
              <a:rPr lang="nl-NL" dirty="0"/>
              <a:t>SQL</a:t>
            </a:r>
          </a:p>
        </p:txBody>
      </p:sp>
      <p:pic>
        <p:nvPicPr>
          <p:cNvPr id="3074" name="Picture 2" descr="https://i0.wp.com/technology.amis.nl/wp-content/uploads/2016/10/image-72.png?ssl=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52563" y="279822"/>
            <a:ext cx="2912887" cy="226557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4">
            <a:clrChange>
              <a:clrFrom>
                <a:srgbClr val="FFFFFF"/>
              </a:clrFrom>
              <a:clrTo>
                <a:srgbClr val="FFFFFF">
                  <a:alpha val="0"/>
                </a:srgbClr>
              </a:clrTo>
            </a:clrChange>
          </a:blip>
          <a:stretch>
            <a:fillRect/>
          </a:stretch>
        </p:blipFill>
        <p:spPr>
          <a:xfrm>
            <a:off x="793821" y="2289556"/>
            <a:ext cx="5628761" cy="2565944"/>
          </a:xfrm>
          <a:prstGeom prst="rect">
            <a:avLst/>
          </a:prstGeom>
        </p:spPr>
      </p:pic>
      <p:sp>
        <p:nvSpPr>
          <p:cNvPr id="5" name="Footer Placeholder 4">
            <a:extLst>
              <a:ext uri="{FF2B5EF4-FFF2-40B4-BE49-F238E27FC236}">
                <a16:creationId xmlns:a16="http://schemas.microsoft.com/office/drawing/2014/main" id="{AB9E36E4-91FB-4309-B6B7-513A7732B4C8}"/>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401A8182-4AFE-4A79-8E62-8C20773A72DD}"/>
              </a:ext>
            </a:extLst>
          </p:cNvPr>
          <p:cNvSpPr>
            <a:spLocks noGrp="1"/>
          </p:cNvSpPr>
          <p:nvPr>
            <p:ph type="sldNum" sz="quarter" idx="12"/>
          </p:nvPr>
        </p:nvSpPr>
        <p:spPr/>
        <p:txBody>
          <a:bodyPr/>
          <a:lstStyle/>
          <a:p>
            <a:fld id="{14F1411D-0280-154F-AEAC-4C20B7AA46B2}" type="slidenum">
              <a:rPr lang="nl-NL" smtClean="0"/>
              <a:t>59</a:t>
            </a:fld>
            <a:endParaRPr lang="nl-NL"/>
          </a:p>
        </p:txBody>
      </p:sp>
    </p:spTree>
    <p:extLst>
      <p:ext uri="{BB962C8B-B14F-4D97-AF65-F5344CB8AC3E}">
        <p14:creationId xmlns:p14="http://schemas.microsoft.com/office/powerpoint/2010/main" val="2592157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7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72339" y="2164920"/>
            <a:ext cx="7886700" cy="681038"/>
          </a:xfrm>
        </p:spPr>
        <p:txBody>
          <a:bodyPr/>
          <a:lstStyle/>
          <a:p>
            <a:r>
              <a:rPr lang="en-US" sz="12602" dirty="0"/>
              <a:t>Y = F(x)</a:t>
            </a:r>
            <a:endParaRPr lang="nl-NL" sz="12602" dirty="0"/>
          </a:p>
        </p:txBody>
      </p:sp>
      <p:sp>
        <p:nvSpPr>
          <p:cNvPr id="2" name="Footer Placeholder 1">
            <a:extLst>
              <a:ext uri="{FF2B5EF4-FFF2-40B4-BE49-F238E27FC236}">
                <a16:creationId xmlns:a16="http://schemas.microsoft.com/office/drawing/2014/main" id="{E45E4D4D-10FF-44A3-BA49-DE1908E0F90A}"/>
              </a:ext>
            </a:extLst>
          </p:cNvPr>
          <p:cNvSpPr>
            <a:spLocks noGrp="1"/>
          </p:cNvSpPr>
          <p:nvPr>
            <p:ph type="ftr" sz="quarter" idx="11"/>
          </p:nvPr>
        </p:nvSpPr>
        <p:spPr/>
        <p:txBody>
          <a:bodyPr/>
          <a:lstStyle/>
          <a:p>
            <a:r>
              <a:rPr lang="en-US"/>
              <a:t>The Art of Intelligence</a:t>
            </a:r>
          </a:p>
        </p:txBody>
      </p:sp>
      <p:sp>
        <p:nvSpPr>
          <p:cNvPr id="4" name="Slide Number Placeholder 3">
            <a:extLst>
              <a:ext uri="{FF2B5EF4-FFF2-40B4-BE49-F238E27FC236}">
                <a16:creationId xmlns:a16="http://schemas.microsoft.com/office/drawing/2014/main" id="{7828B2B7-69D7-4417-B31E-09E2CA03ECCB}"/>
              </a:ext>
            </a:extLst>
          </p:cNvPr>
          <p:cNvSpPr>
            <a:spLocks noGrp="1"/>
          </p:cNvSpPr>
          <p:nvPr>
            <p:ph type="sldNum" sz="quarter" idx="12"/>
          </p:nvPr>
        </p:nvSpPr>
        <p:spPr/>
        <p:txBody>
          <a:bodyPr/>
          <a:lstStyle/>
          <a:p>
            <a:fld id="{CA810E40-576B-4A1C-BBE5-5258170837E9}" type="slidenum">
              <a:rPr lang="en-US" smtClean="0"/>
              <a:pPr/>
              <a:t>6</a:t>
            </a:fld>
            <a:endParaRPr lang="en-US"/>
          </a:p>
        </p:txBody>
      </p:sp>
    </p:spTree>
    <p:extLst>
      <p:ext uri="{BB962C8B-B14F-4D97-AF65-F5344CB8AC3E}">
        <p14:creationId xmlns:p14="http://schemas.microsoft.com/office/powerpoint/2010/main" val="273690299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fontScale="90000"/>
          </a:bodyPr>
          <a:lstStyle/>
          <a:p>
            <a:pPr defTabSz="409534" fontAlgn="base" hangingPunct="0">
              <a:spcAft>
                <a:spcPct val="0"/>
              </a:spcAft>
            </a:pPr>
            <a:r>
              <a:rPr lang="fr-FR" sz="5400" dirty="0">
                <a:solidFill>
                  <a:schemeClr val="accent4">
                    <a:lumMod val="75000"/>
                  </a:schemeClr>
                </a:solidFill>
                <a:latin typeface="Trebuchet MS Bold" charset="0"/>
                <a:cs typeface="Trebuchet MS Bold" charset="0"/>
              </a:rPr>
              <a:t> </a:t>
            </a:r>
            <a:r>
              <a:rPr lang="fr-FR" dirty="0" err="1"/>
              <a:t>Demo</a:t>
            </a:r>
            <a:r>
              <a:rPr lang="fr-FR" dirty="0"/>
              <a:t>: </a:t>
            </a:r>
            <a:r>
              <a:rPr lang="en-US" dirty="0"/>
              <a:t>Classification </a:t>
            </a:r>
            <a:endParaRPr lang="fr-FR" dirty="0"/>
          </a:p>
        </p:txBody>
      </p:sp>
      <p:sp>
        <p:nvSpPr>
          <p:cNvPr id="3" name="Content Placeholder 2">
            <a:extLst>
              <a:ext uri="{FF2B5EF4-FFF2-40B4-BE49-F238E27FC236}">
                <a16:creationId xmlns:a16="http://schemas.microsoft.com/office/drawing/2014/main" id="{5DFF8325-0947-4E32-9E47-729D56F9B976}"/>
              </a:ext>
            </a:extLst>
          </p:cNvPr>
          <p:cNvSpPr>
            <a:spLocks noGrp="1"/>
          </p:cNvSpPr>
          <p:nvPr>
            <p:ph idx="1"/>
          </p:nvPr>
        </p:nvSpPr>
        <p:spPr/>
        <p:txBody>
          <a:bodyPr/>
          <a:lstStyle/>
          <a:p>
            <a:endParaRPr lang="en-NL"/>
          </a:p>
        </p:txBody>
      </p:sp>
      <p:pic>
        <p:nvPicPr>
          <p:cNvPr id="7" name="Picture 6"/>
          <p:cNvPicPr>
            <a:picLocks noChangeAspect="1"/>
          </p:cNvPicPr>
          <p:nvPr/>
        </p:nvPicPr>
        <p:blipFill>
          <a:blip r:embed="rId3"/>
          <a:stretch>
            <a:fillRect/>
          </a:stretch>
        </p:blipFill>
        <p:spPr>
          <a:xfrm>
            <a:off x="1694503" y="898586"/>
            <a:ext cx="6630824" cy="1580888"/>
          </a:xfrm>
          <a:prstGeom prst="rect">
            <a:avLst/>
          </a:prstGeom>
        </p:spPr>
      </p:pic>
      <p:pic>
        <p:nvPicPr>
          <p:cNvPr id="8" name="Picture 7"/>
          <p:cNvPicPr>
            <a:picLocks noChangeAspect="1"/>
          </p:cNvPicPr>
          <p:nvPr/>
        </p:nvPicPr>
        <p:blipFill>
          <a:blip r:embed="rId4"/>
          <a:stretch>
            <a:fillRect/>
          </a:stretch>
        </p:blipFill>
        <p:spPr>
          <a:xfrm>
            <a:off x="1916925" y="2070633"/>
            <a:ext cx="1507645" cy="2718069"/>
          </a:xfrm>
          <a:prstGeom prst="rect">
            <a:avLst/>
          </a:prstGeom>
          <a:ln>
            <a:noFill/>
          </a:ln>
          <a:effectLst>
            <a:outerShdw blurRad="292100" dist="139700" dir="2700000" algn="tl" rotWithShape="0">
              <a:srgbClr val="333333">
                <a:alpha val="65000"/>
              </a:srgbClr>
            </a:outerShdw>
          </a:effectLst>
        </p:spPr>
      </p:pic>
      <p:pic>
        <p:nvPicPr>
          <p:cNvPr id="9" name="Picture 8"/>
          <p:cNvPicPr>
            <a:picLocks noChangeAspect="1"/>
          </p:cNvPicPr>
          <p:nvPr/>
        </p:nvPicPr>
        <p:blipFill>
          <a:blip r:embed="rId5"/>
          <a:stretch>
            <a:fillRect/>
          </a:stretch>
        </p:blipFill>
        <p:spPr>
          <a:xfrm>
            <a:off x="5668679" y="2252696"/>
            <a:ext cx="2656648" cy="2690083"/>
          </a:xfrm>
          <a:prstGeom prst="rect">
            <a:avLst/>
          </a:prstGeom>
        </p:spPr>
      </p:pic>
      <p:sp>
        <p:nvSpPr>
          <p:cNvPr id="4" name="Footer Placeholder 3">
            <a:extLst>
              <a:ext uri="{FF2B5EF4-FFF2-40B4-BE49-F238E27FC236}">
                <a16:creationId xmlns:a16="http://schemas.microsoft.com/office/drawing/2014/main" id="{4B5236CF-1357-4577-BD2B-1A3714AA82A5}"/>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76C4AEF1-CF6C-45C6-8BFE-6B5263089E46}"/>
              </a:ext>
            </a:extLst>
          </p:cNvPr>
          <p:cNvSpPr>
            <a:spLocks noGrp="1"/>
          </p:cNvSpPr>
          <p:nvPr>
            <p:ph type="sldNum" sz="quarter" idx="12"/>
          </p:nvPr>
        </p:nvSpPr>
        <p:spPr/>
        <p:txBody>
          <a:bodyPr/>
          <a:lstStyle/>
          <a:p>
            <a:fld id="{14F1411D-0280-154F-AEAC-4C20B7AA46B2}" type="slidenum">
              <a:rPr lang="nl-NL" smtClean="0"/>
              <a:t>60</a:t>
            </a:fld>
            <a:endParaRPr lang="nl-NL"/>
          </a:p>
        </p:txBody>
      </p:sp>
    </p:spTree>
    <p:extLst>
      <p:ext uri="{BB962C8B-B14F-4D97-AF65-F5344CB8AC3E}">
        <p14:creationId xmlns:p14="http://schemas.microsoft.com/office/powerpoint/2010/main" val="37246352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 </a:t>
            </a:r>
            <a:r>
              <a:rPr lang="fr-FR" dirty="0" err="1"/>
              <a:t>Demo</a:t>
            </a:r>
            <a:r>
              <a:rPr lang="fr-FR" dirty="0"/>
              <a:t>: </a:t>
            </a:r>
            <a:r>
              <a:rPr lang="fr-FR" dirty="0" err="1"/>
              <a:t>Conference</a:t>
            </a:r>
            <a:r>
              <a:rPr lang="fr-FR" dirty="0"/>
              <a:t> Abstract</a:t>
            </a:r>
            <a:br>
              <a:rPr lang="fr-FR" dirty="0"/>
            </a:br>
            <a:r>
              <a:rPr lang="fr-FR" dirty="0"/>
              <a:t> </a:t>
            </a:r>
            <a:r>
              <a:rPr lang="en-US" dirty="0"/>
              <a:t>Classification Challenge </a:t>
            </a:r>
            <a:endParaRPr lang="nl-NL" dirty="0"/>
          </a:p>
        </p:txBody>
      </p:sp>
      <p:sp>
        <p:nvSpPr>
          <p:cNvPr id="3" name="Text Placeholder 2"/>
          <p:cNvSpPr>
            <a:spLocks noGrp="1"/>
          </p:cNvSpPr>
          <p:nvPr>
            <p:ph idx="1"/>
          </p:nvPr>
        </p:nvSpPr>
        <p:spPr/>
        <p:txBody>
          <a:bodyPr/>
          <a:lstStyle/>
          <a:p>
            <a:r>
              <a:rPr lang="en-US" dirty="0"/>
              <a:t>Take all conference abstracts for (2017)</a:t>
            </a:r>
            <a:br>
              <a:rPr lang="en-US" dirty="0"/>
            </a:br>
            <a:endParaRPr lang="en-US" dirty="0"/>
          </a:p>
          <a:p>
            <a:r>
              <a:rPr lang="en-US" dirty="0"/>
              <a:t>Train a Classification Model on</a:t>
            </a:r>
            <a:br>
              <a:rPr lang="en-US" dirty="0"/>
            </a:br>
            <a:r>
              <a:rPr lang="en-US" dirty="0"/>
              <a:t>picking the Conference Track</a:t>
            </a:r>
          </a:p>
          <a:p>
            <a:pPr lvl="1"/>
            <a:r>
              <a:rPr lang="en-US" dirty="0"/>
              <a:t>Based on Title, Summary [, Speaker, Level,…]</a:t>
            </a:r>
            <a:br>
              <a:rPr lang="en-US" dirty="0"/>
            </a:br>
            <a:endParaRPr lang="en-US" dirty="0"/>
          </a:p>
          <a:p>
            <a:r>
              <a:rPr lang="en-US" dirty="0"/>
              <a:t>Use the Model to pick the Track </a:t>
            </a:r>
            <a:br>
              <a:rPr lang="en-US" dirty="0"/>
            </a:br>
            <a:r>
              <a:rPr lang="en-US" dirty="0"/>
              <a:t>for sessions at </a:t>
            </a:r>
            <a:endParaRPr lang="nl-NL" dirty="0"/>
          </a:p>
          <a:p>
            <a:pPr marL="0" indent="0">
              <a:buNone/>
            </a:pPr>
            <a:endParaRPr lang="nl-NL" dirty="0"/>
          </a:p>
          <a:p>
            <a:pPr marL="0" indent="0">
              <a:buNone/>
            </a:pPr>
            <a:endParaRPr lang="en-US" dirty="0"/>
          </a:p>
          <a:p>
            <a:endParaRPr lang="nl-NL" dirty="0"/>
          </a:p>
        </p:txBody>
      </p:sp>
      <p:pic>
        <p:nvPicPr>
          <p:cNvPr id="4" name="Picture 2" descr="Image result for logo java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087" y="936092"/>
            <a:ext cx="3516256" cy="129937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See the source image">
            <a:extLst>
              <a:ext uri="{FF2B5EF4-FFF2-40B4-BE49-F238E27FC236}">
                <a16:creationId xmlns:a16="http://schemas.microsoft.com/office/drawing/2014/main" id="{5DAEE23A-AB8B-415F-BFEA-B9C9EAA3F1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2920063"/>
            <a:ext cx="3925697" cy="1782816"/>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F8630C8B-EF01-4AC1-AE45-736E139DE9A0}"/>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CFDCC4E3-7A9D-43FA-A149-47CE54A6D280}"/>
              </a:ext>
            </a:extLst>
          </p:cNvPr>
          <p:cNvSpPr>
            <a:spLocks noGrp="1"/>
          </p:cNvSpPr>
          <p:nvPr>
            <p:ph type="sldNum" sz="quarter" idx="12"/>
          </p:nvPr>
        </p:nvSpPr>
        <p:spPr/>
        <p:txBody>
          <a:bodyPr/>
          <a:lstStyle/>
          <a:p>
            <a:fld id="{14F1411D-0280-154F-AEAC-4C20B7AA46B2}" type="slidenum">
              <a:rPr lang="nl-NL" smtClean="0"/>
              <a:t>61</a:t>
            </a:fld>
            <a:endParaRPr lang="nl-NL"/>
          </a:p>
        </p:txBody>
      </p:sp>
    </p:spTree>
    <p:extLst>
      <p:ext uri="{BB962C8B-B14F-4D97-AF65-F5344CB8AC3E}">
        <p14:creationId xmlns:p14="http://schemas.microsoft.com/office/powerpoint/2010/main" val="310990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1500"/>
                                  </p:stCondLst>
                                  <p:childTnLst>
                                    <p:set>
                                      <p:cBhvr>
                                        <p:cTn id="9" dur="1" fill="hold">
                                          <p:stCondLst>
                                            <p:cond delay="0"/>
                                          </p:stCondLst>
                                        </p:cTn>
                                        <p:tgtEl>
                                          <p:spTgt spid="4"/>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xEl>
                                              <p:pRg st="1" end="1"/>
                                            </p:txEl>
                                          </p:spTgt>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err="1"/>
              <a:t>Demonstration</a:t>
            </a:r>
            <a:r>
              <a:rPr lang="nl-NL" dirty="0"/>
              <a:t> of Oracle Advanced Analytics</a:t>
            </a:r>
            <a:endParaRPr lang="en-US" dirty="0"/>
          </a:p>
        </p:txBody>
      </p:sp>
      <p:sp>
        <p:nvSpPr>
          <p:cNvPr id="3" name="Text Placeholder 2"/>
          <p:cNvSpPr>
            <a:spLocks noGrp="1"/>
          </p:cNvSpPr>
          <p:nvPr>
            <p:ph idx="1"/>
          </p:nvPr>
        </p:nvSpPr>
        <p:spPr/>
        <p:txBody>
          <a:bodyPr>
            <a:normAutofit/>
          </a:bodyPr>
          <a:lstStyle/>
          <a:p>
            <a:r>
              <a:rPr lang="nl-NL" dirty="0"/>
              <a:t>Using </a:t>
            </a:r>
            <a:r>
              <a:rPr lang="nl-NL" dirty="0" err="1"/>
              <a:t>Text</a:t>
            </a:r>
            <a:r>
              <a:rPr lang="nl-NL" dirty="0"/>
              <a:t> </a:t>
            </a:r>
            <a:r>
              <a:rPr lang="nl-NL" dirty="0" err="1"/>
              <a:t>Mining</a:t>
            </a:r>
            <a:r>
              <a:rPr lang="nl-NL" dirty="0"/>
              <a:t> </a:t>
            </a:r>
            <a:r>
              <a:rPr lang="nl-NL" dirty="0" err="1"/>
              <a:t>and</a:t>
            </a:r>
            <a:r>
              <a:rPr lang="nl-NL" dirty="0"/>
              <a:t> </a:t>
            </a:r>
            <a:r>
              <a:rPr lang="nl-NL" dirty="0" err="1"/>
              <a:t>Naives</a:t>
            </a:r>
            <a:r>
              <a:rPr lang="nl-NL" dirty="0"/>
              <a:t> Bayes Data </a:t>
            </a:r>
            <a:r>
              <a:rPr lang="nl-NL" dirty="0" err="1"/>
              <a:t>Mining</a:t>
            </a:r>
            <a:r>
              <a:rPr lang="nl-NL" dirty="0"/>
              <a:t> </a:t>
            </a:r>
            <a:r>
              <a:rPr lang="nl-NL" dirty="0" err="1"/>
              <a:t>Classification</a:t>
            </a:r>
            <a:endParaRPr lang="nl-NL" dirty="0"/>
          </a:p>
          <a:p>
            <a:pPr lvl="1"/>
            <a:r>
              <a:rPr lang="nl-NL" dirty="0"/>
              <a:t>Train model for </a:t>
            </a:r>
            <a:r>
              <a:rPr lang="nl-NL" dirty="0" err="1"/>
              <a:t>classifying</a:t>
            </a:r>
            <a:r>
              <a:rPr lang="nl-NL" dirty="0"/>
              <a:t> conference abstracts </a:t>
            </a:r>
            <a:r>
              <a:rPr lang="nl-NL" dirty="0" err="1"/>
              <a:t>into</a:t>
            </a:r>
            <a:r>
              <a:rPr lang="nl-NL" dirty="0"/>
              <a:t> </a:t>
            </a:r>
            <a:r>
              <a:rPr lang="nl-NL" i="1" dirty="0"/>
              <a:t>tracks</a:t>
            </a:r>
            <a:endParaRPr lang="nl-NL" dirty="0"/>
          </a:p>
          <a:p>
            <a:pPr lvl="1"/>
            <a:r>
              <a:rPr lang="nl-NL" dirty="0" err="1"/>
              <a:t>Use</a:t>
            </a:r>
            <a:r>
              <a:rPr lang="nl-NL" dirty="0"/>
              <a:t> model </a:t>
            </a:r>
            <a:r>
              <a:rPr lang="nl-NL" dirty="0" err="1"/>
              <a:t>to</a:t>
            </a:r>
            <a:r>
              <a:rPr lang="nl-NL" dirty="0"/>
              <a:t> </a:t>
            </a:r>
            <a:r>
              <a:rPr lang="nl-NL" dirty="0" err="1"/>
              <a:t>propose</a:t>
            </a:r>
            <a:r>
              <a:rPr lang="nl-NL" dirty="0"/>
              <a:t> a </a:t>
            </a:r>
            <a:r>
              <a:rPr lang="nl-NL" i="1" dirty="0"/>
              <a:t>track</a:t>
            </a:r>
            <a:r>
              <a:rPr lang="nl-NL" dirty="0"/>
              <a:t> for new abstracts</a:t>
            </a:r>
            <a:endParaRPr lang="nl-NL" i="1" dirty="0"/>
          </a:p>
          <a:p>
            <a:r>
              <a:rPr lang="nl-NL" i="1" dirty="0"/>
              <a:t>Steps</a:t>
            </a:r>
          </a:p>
          <a:p>
            <a:pPr lvl="1"/>
            <a:r>
              <a:rPr lang="nl-NL" i="1" dirty="0" err="1"/>
              <a:t>Gather</a:t>
            </a:r>
            <a:r>
              <a:rPr lang="nl-NL" i="1" dirty="0"/>
              <a:t> data</a:t>
            </a:r>
          </a:p>
          <a:p>
            <a:pPr lvl="1"/>
            <a:r>
              <a:rPr lang="nl-NL" i="1" dirty="0"/>
              <a:t>Import, </a:t>
            </a:r>
            <a:r>
              <a:rPr lang="nl-NL" i="1" dirty="0" err="1"/>
              <a:t>cleanse</a:t>
            </a:r>
            <a:r>
              <a:rPr lang="nl-NL" i="1" dirty="0"/>
              <a:t>, </a:t>
            </a:r>
            <a:r>
              <a:rPr lang="nl-NL" i="1" dirty="0" err="1"/>
              <a:t>enrich</a:t>
            </a:r>
            <a:r>
              <a:rPr lang="nl-NL" i="1" dirty="0"/>
              <a:t>, …</a:t>
            </a:r>
          </a:p>
          <a:p>
            <a:pPr lvl="1"/>
            <a:r>
              <a:rPr lang="nl-NL" i="1" dirty="0" err="1"/>
              <a:t>Prepare</a:t>
            </a:r>
            <a:r>
              <a:rPr lang="nl-NL" i="1" dirty="0"/>
              <a:t> training set </a:t>
            </a:r>
            <a:r>
              <a:rPr lang="nl-NL" i="1" dirty="0" err="1"/>
              <a:t>and</a:t>
            </a:r>
            <a:r>
              <a:rPr lang="nl-NL" i="1" dirty="0"/>
              <a:t> test set</a:t>
            </a:r>
          </a:p>
          <a:p>
            <a:pPr lvl="1"/>
            <a:r>
              <a:rPr lang="nl-NL" i="1" dirty="0"/>
              <a:t>Select </a:t>
            </a:r>
            <a:r>
              <a:rPr lang="nl-NL" i="1" dirty="0" err="1"/>
              <a:t>and</a:t>
            </a:r>
            <a:r>
              <a:rPr lang="nl-NL" i="1" dirty="0"/>
              <a:t> </a:t>
            </a:r>
            <a:r>
              <a:rPr lang="nl-NL" i="1" dirty="0" err="1"/>
              <a:t>configure</a:t>
            </a:r>
            <a:r>
              <a:rPr lang="nl-NL" i="1" dirty="0"/>
              <a:t> model</a:t>
            </a:r>
          </a:p>
          <a:p>
            <a:pPr lvl="2"/>
            <a:r>
              <a:rPr lang="nl-NL" i="1" dirty="0" err="1"/>
              <a:t>Combining</a:t>
            </a:r>
            <a:r>
              <a:rPr lang="nl-NL" i="1" dirty="0"/>
              <a:t> </a:t>
            </a:r>
            <a:r>
              <a:rPr lang="nl-NL" i="1" dirty="0" err="1"/>
              <a:t>Text</a:t>
            </a:r>
            <a:r>
              <a:rPr lang="nl-NL" i="1" dirty="0"/>
              <a:t> </a:t>
            </a:r>
            <a:r>
              <a:rPr lang="nl-NL" i="1" dirty="0" err="1"/>
              <a:t>and</a:t>
            </a:r>
            <a:r>
              <a:rPr lang="nl-NL" i="1" dirty="0"/>
              <a:t> </a:t>
            </a:r>
            <a:r>
              <a:rPr lang="nl-NL" i="1" dirty="0" err="1"/>
              <a:t>Mining</a:t>
            </a:r>
            <a:r>
              <a:rPr lang="nl-NL" i="1" dirty="0"/>
              <a:t> </a:t>
            </a:r>
            <a:br>
              <a:rPr lang="nl-NL" i="1" dirty="0"/>
            </a:br>
            <a:r>
              <a:rPr lang="nl-NL" i="1" dirty="0" err="1"/>
              <a:t>using</a:t>
            </a:r>
            <a:r>
              <a:rPr lang="nl-NL" i="1" dirty="0"/>
              <a:t> </a:t>
            </a:r>
            <a:r>
              <a:rPr lang="nl-NL" i="1" dirty="0" err="1"/>
              <a:t>Naive</a:t>
            </a:r>
            <a:r>
              <a:rPr lang="nl-NL" i="1" dirty="0"/>
              <a:t> Bayes</a:t>
            </a:r>
          </a:p>
          <a:p>
            <a:pPr lvl="1"/>
            <a:r>
              <a:rPr lang="nl-NL" i="1" dirty="0"/>
              <a:t>Train model</a:t>
            </a:r>
          </a:p>
          <a:p>
            <a:pPr lvl="1"/>
            <a:r>
              <a:rPr lang="nl-NL" i="1" dirty="0"/>
              <a:t>Test </a:t>
            </a:r>
            <a:r>
              <a:rPr lang="nl-NL" i="1" dirty="0" err="1"/>
              <a:t>and</a:t>
            </a:r>
            <a:r>
              <a:rPr lang="nl-NL" i="1" dirty="0"/>
              <a:t> </a:t>
            </a:r>
            <a:r>
              <a:rPr lang="nl-NL" i="1" dirty="0" err="1"/>
              <a:t>apply</a:t>
            </a:r>
            <a:r>
              <a:rPr lang="nl-NL" i="1" dirty="0"/>
              <a:t> model</a:t>
            </a:r>
          </a:p>
          <a:p>
            <a:pPr lvl="1"/>
            <a:endParaRPr lang="en-US" dirty="0"/>
          </a:p>
        </p:txBody>
      </p:sp>
      <p:pic>
        <p:nvPicPr>
          <p:cNvPr id="5" name="Picture 2" descr="https://i0.wp.com/technology.amis.nl/wp-content/uploads/2016/10/image-72.png?ssl=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7005" y="246846"/>
            <a:ext cx="1963539" cy="1527197"/>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F787B5DE-3423-4DF3-A966-EEBE5C5A0E05}"/>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68A05908-9EE9-4DEF-811E-D6777936F9E9}"/>
              </a:ext>
            </a:extLst>
          </p:cNvPr>
          <p:cNvSpPr>
            <a:spLocks noGrp="1"/>
          </p:cNvSpPr>
          <p:nvPr>
            <p:ph type="sldNum" sz="quarter" idx="12"/>
          </p:nvPr>
        </p:nvSpPr>
        <p:spPr/>
        <p:txBody>
          <a:bodyPr/>
          <a:lstStyle/>
          <a:p>
            <a:fld id="{14F1411D-0280-154F-AEAC-4C20B7AA46B2}" type="slidenum">
              <a:rPr lang="nl-NL" smtClean="0"/>
              <a:t>62</a:t>
            </a:fld>
            <a:endParaRPr lang="nl-NL"/>
          </a:p>
        </p:txBody>
      </p:sp>
    </p:spTree>
    <p:extLst>
      <p:ext uri="{BB962C8B-B14F-4D97-AF65-F5344CB8AC3E}">
        <p14:creationId xmlns:p14="http://schemas.microsoft.com/office/powerpoint/2010/main" val="34435365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F289-775A-4D00-BF0C-800DB52BB87F}"/>
              </a:ext>
            </a:extLst>
          </p:cNvPr>
          <p:cNvSpPr>
            <a:spLocks noGrp="1"/>
          </p:cNvSpPr>
          <p:nvPr>
            <p:ph type="title"/>
          </p:nvPr>
        </p:nvSpPr>
        <p:spPr/>
        <p:txBody>
          <a:bodyPr/>
          <a:lstStyle/>
          <a:p>
            <a:r>
              <a:rPr lang="nl-NL" dirty="0"/>
              <a:t>Prepare database (in the cloud)</a:t>
            </a:r>
            <a:endParaRPr lang="en-NL" dirty="0"/>
          </a:p>
        </p:txBody>
      </p:sp>
      <p:sp>
        <p:nvSpPr>
          <p:cNvPr id="4" name="Content Placeholder 3">
            <a:extLst>
              <a:ext uri="{FF2B5EF4-FFF2-40B4-BE49-F238E27FC236}">
                <a16:creationId xmlns:a16="http://schemas.microsoft.com/office/drawing/2014/main" id="{87ADB080-680F-4248-8962-E2B3FEBF1C9A}"/>
              </a:ext>
            </a:extLst>
          </p:cNvPr>
          <p:cNvSpPr>
            <a:spLocks noGrp="1"/>
          </p:cNvSpPr>
          <p:nvPr>
            <p:ph idx="1"/>
          </p:nvPr>
        </p:nvSpPr>
        <p:spPr/>
        <p:txBody>
          <a:bodyPr/>
          <a:lstStyle/>
          <a:p>
            <a:endParaRPr lang="en-NL"/>
          </a:p>
        </p:txBody>
      </p:sp>
      <p:pic>
        <p:nvPicPr>
          <p:cNvPr id="5" name="Picture 4">
            <a:extLst>
              <a:ext uri="{FF2B5EF4-FFF2-40B4-BE49-F238E27FC236}">
                <a16:creationId xmlns:a16="http://schemas.microsoft.com/office/drawing/2014/main" id="{4C83023C-31B1-4AE3-B6BA-3FBD80EE67F2}"/>
              </a:ext>
            </a:extLst>
          </p:cNvPr>
          <p:cNvPicPr>
            <a:picLocks noChangeAspect="1"/>
          </p:cNvPicPr>
          <p:nvPr/>
        </p:nvPicPr>
        <p:blipFill>
          <a:blip r:embed="rId2"/>
          <a:stretch>
            <a:fillRect/>
          </a:stretch>
        </p:blipFill>
        <p:spPr>
          <a:xfrm>
            <a:off x="515606" y="914909"/>
            <a:ext cx="10302211" cy="4909647"/>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4FF7791A-CB43-459F-A51C-23BABC964F89}"/>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B248DB65-A5D4-4605-BCE7-5A8D49ABA4D3}"/>
              </a:ext>
            </a:extLst>
          </p:cNvPr>
          <p:cNvSpPr>
            <a:spLocks noGrp="1"/>
          </p:cNvSpPr>
          <p:nvPr>
            <p:ph type="sldNum" sz="quarter" idx="12"/>
          </p:nvPr>
        </p:nvSpPr>
        <p:spPr/>
        <p:txBody>
          <a:bodyPr/>
          <a:lstStyle/>
          <a:p>
            <a:fld id="{14F1411D-0280-154F-AEAC-4C20B7AA46B2}" type="slidenum">
              <a:rPr lang="nl-NL" smtClean="0"/>
              <a:t>63</a:t>
            </a:fld>
            <a:endParaRPr lang="nl-NL"/>
          </a:p>
        </p:txBody>
      </p:sp>
    </p:spTree>
    <p:extLst>
      <p:ext uri="{BB962C8B-B14F-4D97-AF65-F5344CB8AC3E}">
        <p14:creationId xmlns:p14="http://schemas.microsoft.com/office/powerpoint/2010/main" val="317517399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9F289-775A-4D00-BF0C-800DB52BB87F}"/>
              </a:ext>
            </a:extLst>
          </p:cNvPr>
          <p:cNvSpPr>
            <a:spLocks noGrp="1"/>
          </p:cNvSpPr>
          <p:nvPr>
            <p:ph type="title"/>
          </p:nvPr>
        </p:nvSpPr>
        <p:spPr/>
        <p:txBody>
          <a:bodyPr/>
          <a:lstStyle/>
          <a:p>
            <a:r>
              <a:rPr lang="nl-NL" dirty="0"/>
              <a:t>Prepare database (in the cloud)</a:t>
            </a:r>
            <a:endParaRPr lang="en-NL" dirty="0"/>
          </a:p>
        </p:txBody>
      </p:sp>
      <p:sp>
        <p:nvSpPr>
          <p:cNvPr id="5" name="Content Placeholder 4">
            <a:extLst>
              <a:ext uri="{FF2B5EF4-FFF2-40B4-BE49-F238E27FC236}">
                <a16:creationId xmlns:a16="http://schemas.microsoft.com/office/drawing/2014/main" id="{7665928F-605C-4825-9F8B-A5AF7E60526E}"/>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C2253F6E-EB05-4202-909F-86432D303907}"/>
              </a:ext>
            </a:extLst>
          </p:cNvPr>
          <p:cNvPicPr>
            <a:picLocks noChangeAspect="1"/>
          </p:cNvPicPr>
          <p:nvPr/>
        </p:nvPicPr>
        <p:blipFill>
          <a:blip r:embed="rId2"/>
          <a:stretch>
            <a:fillRect/>
          </a:stretch>
        </p:blipFill>
        <p:spPr>
          <a:xfrm>
            <a:off x="515606" y="792000"/>
            <a:ext cx="8370837" cy="3989227"/>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657C51C5-DDAB-4F06-A7A9-BC853C75E174}"/>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F0213E36-0914-4415-ADF4-8EF90DBCF88D}"/>
              </a:ext>
            </a:extLst>
          </p:cNvPr>
          <p:cNvSpPr>
            <a:spLocks noGrp="1"/>
          </p:cNvSpPr>
          <p:nvPr>
            <p:ph type="sldNum" sz="quarter" idx="12"/>
          </p:nvPr>
        </p:nvSpPr>
        <p:spPr/>
        <p:txBody>
          <a:bodyPr/>
          <a:lstStyle/>
          <a:p>
            <a:fld id="{14F1411D-0280-154F-AEAC-4C20B7AA46B2}" type="slidenum">
              <a:rPr lang="nl-NL" smtClean="0"/>
              <a:t>64</a:t>
            </a:fld>
            <a:endParaRPr lang="nl-NL"/>
          </a:p>
        </p:txBody>
      </p:sp>
    </p:spTree>
    <p:extLst>
      <p:ext uri="{BB962C8B-B14F-4D97-AF65-F5344CB8AC3E}">
        <p14:creationId xmlns:p14="http://schemas.microsoft.com/office/powerpoint/2010/main" val="10867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11B3F-D044-48E5-B0EF-F5F2B03A6B6D}"/>
              </a:ext>
            </a:extLst>
          </p:cNvPr>
          <p:cNvSpPr>
            <a:spLocks noGrp="1"/>
          </p:cNvSpPr>
          <p:nvPr>
            <p:ph type="title"/>
          </p:nvPr>
        </p:nvSpPr>
        <p:spPr/>
        <p:txBody>
          <a:bodyPr/>
          <a:lstStyle/>
          <a:p>
            <a:r>
              <a:rPr lang="nl-NL" dirty="0"/>
              <a:t>Completing the database instance</a:t>
            </a:r>
            <a:endParaRPr lang="en-NL" dirty="0"/>
          </a:p>
        </p:txBody>
      </p:sp>
      <p:sp>
        <p:nvSpPr>
          <p:cNvPr id="5" name="Content Placeholder 4">
            <a:extLst>
              <a:ext uri="{FF2B5EF4-FFF2-40B4-BE49-F238E27FC236}">
                <a16:creationId xmlns:a16="http://schemas.microsoft.com/office/drawing/2014/main" id="{1321BC91-4FCB-4363-AE5C-C57D12CD79BC}"/>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A0935578-7675-4080-8060-E3503E05104F}"/>
              </a:ext>
            </a:extLst>
          </p:cNvPr>
          <p:cNvPicPr>
            <a:picLocks noChangeAspect="1"/>
          </p:cNvPicPr>
          <p:nvPr/>
        </p:nvPicPr>
        <p:blipFill>
          <a:blip r:embed="rId2"/>
          <a:stretch>
            <a:fillRect/>
          </a:stretch>
        </p:blipFill>
        <p:spPr>
          <a:xfrm>
            <a:off x="515606" y="792000"/>
            <a:ext cx="8295180" cy="3953172"/>
          </a:xfrm>
          <a:prstGeom prst="rect">
            <a:avLst/>
          </a:prstGeom>
        </p:spPr>
      </p:pic>
      <p:sp>
        <p:nvSpPr>
          <p:cNvPr id="3" name="Footer Placeholder 2">
            <a:extLst>
              <a:ext uri="{FF2B5EF4-FFF2-40B4-BE49-F238E27FC236}">
                <a16:creationId xmlns:a16="http://schemas.microsoft.com/office/drawing/2014/main" id="{F3A2D917-ECC3-4FBA-B0FA-9A7E5661B068}"/>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1C217FFC-8357-4215-97CB-07207826C2FF}"/>
              </a:ext>
            </a:extLst>
          </p:cNvPr>
          <p:cNvSpPr>
            <a:spLocks noGrp="1"/>
          </p:cNvSpPr>
          <p:nvPr>
            <p:ph type="sldNum" sz="quarter" idx="12"/>
          </p:nvPr>
        </p:nvSpPr>
        <p:spPr/>
        <p:txBody>
          <a:bodyPr/>
          <a:lstStyle/>
          <a:p>
            <a:fld id="{14F1411D-0280-154F-AEAC-4C20B7AA46B2}" type="slidenum">
              <a:rPr lang="nl-NL" smtClean="0"/>
              <a:t>65</a:t>
            </a:fld>
            <a:endParaRPr lang="nl-NL"/>
          </a:p>
        </p:txBody>
      </p:sp>
    </p:spTree>
    <p:extLst>
      <p:ext uri="{BB962C8B-B14F-4D97-AF65-F5344CB8AC3E}">
        <p14:creationId xmlns:p14="http://schemas.microsoft.com/office/powerpoint/2010/main" val="265892580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A6C62C-E074-4204-8935-56EF3E8E4EC7}"/>
              </a:ext>
            </a:extLst>
          </p:cNvPr>
          <p:cNvSpPr>
            <a:spLocks noGrp="1"/>
          </p:cNvSpPr>
          <p:nvPr>
            <p:ph type="title"/>
          </p:nvPr>
        </p:nvSpPr>
        <p:spPr/>
        <p:txBody>
          <a:bodyPr/>
          <a:lstStyle/>
          <a:p>
            <a:r>
              <a:rPr lang="nl-NL" dirty="0"/>
              <a:t>Once the instance is running...</a:t>
            </a:r>
            <a:endParaRPr lang="en-NL" dirty="0"/>
          </a:p>
        </p:txBody>
      </p:sp>
      <p:sp>
        <p:nvSpPr>
          <p:cNvPr id="4" name="Content Placeholder 3">
            <a:extLst>
              <a:ext uri="{FF2B5EF4-FFF2-40B4-BE49-F238E27FC236}">
                <a16:creationId xmlns:a16="http://schemas.microsoft.com/office/drawing/2014/main" id="{CAE1745F-606C-4E14-A6F6-C7C096AF1428}"/>
              </a:ext>
            </a:extLst>
          </p:cNvPr>
          <p:cNvSpPr>
            <a:spLocks noGrp="1"/>
          </p:cNvSpPr>
          <p:nvPr>
            <p:ph idx="1"/>
          </p:nvPr>
        </p:nvSpPr>
        <p:spPr/>
        <p:txBody>
          <a:bodyPr/>
          <a:lstStyle/>
          <a:p>
            <a:endParaRPr lang="en-NL"/>
          </a:p>
        </p:txBody>
      </p:sp>
      <p:pic>
        <p:nvPicPr>
          <p:cNvPr id="1026" name="Picture 2" descr="C:\Users\lucas_j\AppData\Local\Temp\SNAGHTMLcc3fe14.PNG">
            <a:extLst>
              <a:ext uri="{FF2B5EF4-FFF2-40B4-BE49-F238E27FC236}">
                <a16:creationId xmlns:a16="http://schemas.microsoft.com/office/drawing/2014/main" id="{4C508C3A-EBB1-4F5A-8913-AC06CB5E82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5606" y="673657"/>
            <a:ext cx="7563529" cy="4181843"/>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FAA6F470-654C-4E02-9C16-964FCF49BDB7}"/>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89626E85-6B22-4DA2-B9C8-766D657EA36F}"/>
              </a:ext>
            </a:extLst>
          </p:cNvPr>
          <p:cNvSpPr>
            <a:spLocks noGrp="1"/>
          </p:cNvSpPr>
          <p:nvPr>
            <p:ph type="sldNum" sz="quarter" idx="12"/>
          </p:nvPr>
        </p:nvSpPr>
        <p:spPr/>
        <p:txBody>
          <a:bodyPr/>
          <a:lstStyle/>
          <a:p>
            <a:fld id="{14F1411D-0280-154F-AEAC-4C20B7AA46B2}" type="slidenum">
              <a:rPr lang="nl-NL" smtClean="0"/>
              <a:t>66</a:t>
            </a:fld>
            <a:endParaRPr lang="nl-NL"/>
          </a:p>
        </p:txBody>
      </p:sp>
    </p:spTree>
    <p:extLst>
      <p:ext uri="{BB962C8B-B14F-4D97-AF65-F5344CB8AC3E}">
        <p14:creationId xmlns:p14="http://schemas.microsoft.com/office/powerpoint/2010/main" val="392782681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7376A-D2F5-444E-8FA3-A0578D3A63F7}"/>
              </a:ext>
            </a:extLst>
          </p:cNvPr>
          <p:cNvSpPr>
            <a:spLocks noGrp="1"/>
          </p:cNvSpPr>
          <p:nvPr>
            <p:ph type="title"/>
          </p:nvPr>
        </p:nvSpPr>
        <p:spPr/>
        <p:txBody>
          <a:bodyPr/>
          <a:lstStyle/>
          <a:p>
            <a:r>
              <a:rPr lang="nl-NL" dirty="0"/>
              <a:t>Use as any Oracle database instance – </a:t>
            </a:r>
            <a:br>
              <a:rPr lang="nl-NL" dirty="0"/>
            </a:br>
            <a:r>
              <a:rPr lang="nl-NL" dirty="0"/>
              <a:t>local, on premises, ... – accessible via SQL*Net</a:t>
            </a:r>
            <a:endParaRPr lang="en-NL" dirty="0"/>
          </a:p>
        </p:txBody>
      </p:sp>
      <p:sp>
        <p:nvSpPr>
          <p:cNvPr id="4" name="Content Placeholder 3">
            <a:extLst>
              <a:ext uri="{FF2B5EF4-FFF2-40B4-BE49-F238E27FC236}">
                <a16:creationId xmlns:a16="http://schemas.microsoft.com/office/drawing/2014/main" id="{64602295-CECA-4A21-9923-835411646A1B}"/>
              </a:ext>
            </a:extLst>
          </p:cNvPr>
          <p:cNvSpPr>
            <a:spLocks noGrp="1"/>
          </p:cNvSpPr>
          <p:nvPr>
            <p:ph idx="1"/>
          </p:nvPr>
        </p:nvSpPr>
        <p:spPr/>
        <p:txBody>
          <a:bodyPr/>
          <a:lstStyle/>
          <a:p>
            <a:endParaRPr lang="en-NL"/>
          </a:p>
        </p:txBody>
      </p:sp>
      <p:pic>
        <p:nvPicPr>
          <p:cNvPr id="2050" name="Picture 2" descr="C:\Users\lucas_j\AppData\Local\Temp\SNAGHTMLcc490fd.PNG">
            <a:extLst>
              <a:ext uri="{FF2B5EF4-FFF2-40B4-BE49-F238E27FC236}">
                <a16:creationId xmlns:a16="http://schemas.microsoft.com/office/drawing/2014/main" id="{9C493900-D8E2-4A32-95EC-184D5D8D792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6406" y="936000"/>
            <a:ext cx="7299980" cy="391680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1298D155-F6D5-4BA1-8061-F827786831CC}"/>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F60A4D3B-5A55-47E0-84E8-E9651C44BF35}"/>
              </a:ext>
            </a:extLst>
          </p:cNvPr>
          <p:cNvSpPr>
            <a:spLocks noGrp="1"/>
          </p:cNvSpPr>
          <p:nvPr>
            <p:ph type="sldNum" sz="quarter" idx="12"/>
          </p:nvPr>
        </p:nvSpPr>
        <p:spPr/>
        <p:txBody>
          <a:bodyPr/>
          <a:lstStyle/>
          <a:p>
            <a:fld id="{14F1411D-0280-154F-AEAC-4C20B7AA46B2}" type="slidenum">
              <a:rPr lang="nl-NL" smtClean="0"/>
              <a:t>67</a:t>
            </a:fld>
            <a:endParaRPr lang="nl-NL"/>
          </a:p>
        </p:txBody>
      </p:sp>
    </p:spTree>
    <p:extLst>
      <p:ext uri="{BB962C8B-B14F-4D97-AF65-F5344CB8AC3E}">
        <p14:creationId xmlns:p14="http://schemas.microsoft.com/office/powerpoint/2010/main" val="233146244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3ECE54-79C2-4E8F-ACF1-3B936E26FEC1}"/>
              </a:ext>
            </a:extLst>
          </p:cNvPr>
          <p:cNvSpPr>
            <a:spLocks noGrp="1"/>
          </p:cNvSpPr>
          <p:nvPr>
            <p:ph type="title"/>
          </p:nvPr>
        </p:nvSpPr>
        <p:spPr/>
        <p:txBody>
          <a:bodyPr/>
          <a:lstStyle/>
          <a:p>
            <a:r>
              <a:rPr lang="nl-NL" dirty="0" err="1"/>
              <a:t>Create</a:t>
            </a:r>
            <a:r>
              <a:rPr lang="nl-NL" dirty="0"/>
              <a:t> </a:t>
            </a:r>
            <a:r>
              <a:rPr lang="nl-NL" dirty="0" err="1"/>
              <a:t>table</a:t>
            </a:r>
            <a:r>
              <a:rPr lang="nl-NL" dirty="0"/>
              <a:t> </a:t>
            </a:r>
            <a:r>
              <a:rPr lang="nl-NL" dirty="0" err="1"/>
              <a:t>with</a:t>
            </a:r>
            <a:r>
              <a:rPr lang="nl-NL" dirty="0"/>
              <a:t> J1_sessions</a:t>
            </a:r>
            <a:endParaRPr lang="en-NL" dirty="0"/>
          </a:p>
        </p:txBody>
      </p:sp>
      <p:sp>
        <p:nvSpPr>
          <p:cNvPr id="6" name="Content Placeholder 5">
            <a:extLst>
              <a:ext uri="{FF2B5EF4-FFF2-40B4-BE49-F238E27FC236}">
                <a16:creationId xmlns:a16="http://schemas.microsoft.com/office/drawing/2014/main" id="{3FF1EF0C-24EE-4A90-A893-BAB96C09B846}"/>
              </a:ext>
            </a:extLst>
          </p:cNvPr>
          <p:cNvSpPr>
            <a:spLocks noGrp="1"/>
          </p:cNvSpPr>
          <p:nvPr>
            <p:ph idx="1"/>
          </p:nvPr>
        </p:nvSpPr>
        <p:spPr/>
        <p:txBody>
          <a:bodyPr/>
          <a:lstStyle/>
          <a:p>
            <a:endParaRPr lang="en-NL"/>
          </a:p>
        </p:txBody>
      </p:sp>
      <p:pic>
        <p:nvPicPr>
          <p:cNvPr id="5" name="Picture 4">
            <a:extLst>
              <a:ext uri="{FF2B5EF4-FFF2-40B4-BE49-F238E27FC236}">
                <a16:creationId xmlns:a16="http://schemas.microsoft.com/office/drawing/2014/main" id="{D54B5DA1-C58D-4ADB-8A9C-D685FD794407}"/>
              </a:ext>
            </a:extLst>
          </p:cNvPr>
          <p:cNvPicPr>
            <a:picLocks noChangeAspect="1"/>
          </p:cNvPicPr>
          <p:nvPr/>
        </p:nvPicPr>
        <p:blipFill>
          <a:blip r:embed="rId2"/>
          <a:stretch>
            <a:fillRect/>
          </a:stretch>
        </p:blipFill>
        <p:spPr>
          <a:xfrm>
            <a:off x="220133" y="1323713"/>
            <a:ext cx="8596298" cy="3603204"/>
          </a:xfrm>
          <a:prstGeom prst="rect">
            <a:avLst/>
          </a:prstGeom>
          <a:ln>
            <a:noFill/>
          </a:ln>
          <a:effectLst>
            <a:outerShdw blurRad="292100" dist="139700" dir="2700000" algn="tl" rotWithShape="0">
              <a:srgbClr val="333333">
                <a:alpha val="65000"/>
              </a:srgbClr>
            </a:outerShdw>
          </a:effectLst>
        </p:spPr>
      </p:pic>
      <p:pic>
        <p:nvPicPr>
          <p:cNvPr id="4" name="Picture 3">
            <a:extLst>
              <a:ext uri="{FF2B5EF4-FFF2-40B4-BE49-F238E27FC236}">
                <a16:creationId xmlns:a16="http://schemas.microsoft.com/office/drawing/2014/main" id="{DA4399CB-05AE-4285-892E-A1251893015D}"/>
              </a:ext>
            </a:extLst>
          </p:cNvPr>
          <p:cNvPicPr>
            <a:picLocks noChangeAspect="1"/>
          </p:cNvPicPr>
          <p:nvPr/>
        </p:nvPicPr>
        <p:blipFill>
          <a:blip r:embed="rId3"/>
          <a:stretch>
            <a:fillRect/>
          </a:stretch>
        </p:blipFill>
        <p:spPr>
          <a:xfrm>
            <a:off x="6988238" y="149687"/>
            <a:ext cx="1935630" cy="1868498"/>
          </a:xfrm>
          <a:prstGeom prst="rect">
            <a:avLst/>
          </a:prstGeom>
        </p:spPr>
      </p:pic>
      <p:sp>
        <p:nvSpPr>
          <p:cNvPr id="3" name="Footer Placeholder 2">
            <a:extLst>
              <a:ext uri="{FF2B5EF4-FFF2-40B4-BE49-F238E27FC236}">
                <a16:creationId xmlns:a16="http://schemas.microsoft.com/office/drawing/2014/main" id="{13FC49C3-E0C7-4740-B062-4C04A33DBA46}"/>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09326124-1E5B-42BC-99F4-DD115FA1EDB1}"/>
              </a:ext>
            </a:extLst>
          </p:cNvPr>
          <p:cNvSpPr>
            <a:spLocks noGrp="1"/>
          </p:cNvSpPr>
          <p:nvPr>
            <p:ph type="sldNum" sz="quarter" idx="12"/>
          </p:nvPr>
        </p:nvSpPr>
        <p:spPr/>
        <p:txBody>
          <a:bodyPr/>
          <a:lstStyle/>
          <a:p>
            <a:fld id="{14F1411D-0280-154F-AEAC-4C20B7AA46B2}" type="slidenum">
              <a:rPr lang="nl-NL" smtClean="0"/>
              <a:t>68</a:t>
            </a:fld>
            <a:endParaRPr lang="nl-NL"/>
          </a:p>
        </p:txBody>
      </p:sp>
    </p:spTree>
    <p:extLst>
      <p:ext uri="{BB962C8B-B14F-4D97-AF65-F5344CB8AC3E}">
        <p14:creationId xmlns:p14="http://schemas.microsoft.com/office/powerpoint/2010/main" val="76584776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 model on classifying on track</a:t>
            </a:r>
            <a:endParaRPr lang="nl-NL" dirty="0"/>
          </a:p>
        </p:txBody>
      </p:sp>
      <p:sp>
        <p:nvSpPr>
          <p:cNvPr id="3" name="Content Placeholder 2">
            <a:extLst>
              <a:ext uri="{FF2B5EF4-FFF2-40B4-BE49-F238E27FC236}">
                <a16:creationId xmlns:a16="http://schemas.microsoft.com/office/drawing/2014/main" id="{78305A2D-5F49-43FD-AFAB-B8B1C955150A}"/>
              </a:ext>
            </a:extLst>
          </p:cNvPr>
          <p:cNvSpPr>
            <a:spLocks noGrp="1"/>
          </p:cNvSpPr>
          <p:nvPr>
            <p:ph idx="1"/>
          </p:nvPr>
        </p:nvSpPr>
        <p:spPr/>
        <p:txBody>
          <a:bodyPr/>
          <a:lstStyle/>
          <a:p>
            <a:endParaRPr lang="en-NL"/>
          </a:p>
        </p:txBody>
      </p:sp>
      <p:sp>
        <p:nvSpPr>
          <p:cNvPr id="4" name="AutoShape 1"/>
          <p:cNvSpPr>
            <a:spLocks/>
          </p:cNvSpPr>
          <p:nvPr/>
        </p:nvSpPr>
        <p:spPr bwMode="auto">
          <a:xfrm>
            <a:off x="231964" y="1686988"/>
            <a:ext cx="8628395" cy="2252588"/>
          </a:xfrm>
          <a:custGeom>
            <a:avLst/>
            <a:gdLst>
              <a:gd name="T0" fmla="*/ 7169150 w 21600"/>
              <a:gd name="T1" fmla="*/ 3086100 h 21600"/>
              <a:gd name="T2" fmla="*/ 7169150 w 21600"/>
              <a:gd name="T3" fmla="*/ 3086100 h 21600"/>
              <a:gd name="T4" fmla="*/ 7169150 w 21600"/>
              <a:gd name="T5" fmla="*/ 3086100 h 21600"/>
              <a:gd name="T6" fmla="*/ 7169150 w 21600"/>
              <a:gd name="T7" fmla="*/ 308610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599" y="0"/>
                </a:lnTo>
                <a:lnTo>
                  <a:pt x="21599" y="21599"/>
                </a:lnTo>
                <a:lnTo>
                  <a:pt x="0" y="21599"/>
                </a:lnTo>
                <a:lnTo>
                  <a:pt x="0" y="0"/>
                </a:lnTo>
                <a:close/>
              </a:path>
            </a:pathLst>
          </a:custGeom>
          <a:solidFill>
            <a:schemeClr val="bg1"/>
          </a:solidFill>
          <a:ln w="28575">
            <a:solidFill>
              <a:schemeClr val="bg1"/>
            </a:solidFill>
            <a:miter lim="0"/>
            <a:headEnd/>
            <a:tailEnd/>
          </a:ln>
          <a:effectLst/>
        </p:spPr>
        <p:txBody>
          <a:bodyPr lIns="0" tIns="0" rIns="0" bIns="0" anchor="ctr"/>
          <a:lstStyle/>
          <a:p>
            <a:r>
              <a:rPr lang="nl-NL" sz="1687" b="1" dirty="0">
                <a:solidFill>
                  <a:srgbClr val="0433FF"/>
                </a:solidFill>
                <a:latin typeface="Courier New" charset="0"/>
                <a:ea typeface="ＭＳ Ｐゴシック" charset="0"/>
                <a:cs typeface="Courier New" charset="0"/>
              </a:rPr>
              <a:t>DECLARE</a:t>
            </a:r>
          </a:p>
          <a:p>
            <a:r>
              <a:rPr lang="nl-NL" sz="1687" b="1" dirty="0">
                <a:solidFill>
                  <a:srgbClr val="0433FF"/>
                </a:solidFill>
                <a:latin typeface="Courier New" charset="0"/>
                <a:ea typeface="ＭＳ Ｐゴシック" charset="0"/>
                <a:cs typeface="Courier New" charset="0"/>
              </a:rPr>
              <a:t>  </a:t>
            </a:r>
            <a:r>
              <a:rPr lang="nl-NL" sz="1687" b="1" dirty="0" err="1">
                <a:solidFill>
                  <a:srgbClr val="0433FF"/>
                </a:solidFill>
                <a:latin typeface="Courier New" charset="0"/>
                <a:ea typeface="ＭＳ Ｐゴシック" charset="0"/>
                <a:cs typeface="Courier New" charset="0"/>
              </a:rPr>
              <a:t>xformlist</a:t>
            </a:r>
            <a:r>
              <a:rPr lang="nl-NL" sz="1687" b="1" dirty="0">
                <a:solidFill>
                  <a:srgbClr val="0433FF"/>
                </a:solidFill>
                <a:latin typeface="Courier New" charset="0"/>
                <a:ea typeface="ＭＳ Ｐゴシック" charset="0"/>
                <a:cs typeface="Courier New" charset="0"/>
              </a:rPr>
              <a:t> </a:t>
            </a:r>
            <a:r>
              <a:rPr lang="nl-NL" sz="1687" b="1" dirty="0" err="1">
                <a:solidFill>
                  <a:srgbClr val="0433FF"/>
                </a:solidFill>
                <a:latin typeface="Courier New" charset="0"/>
                <a:ea typeface="ＭＳ Ｐゴシック" charset="0"/>
                <a:cs typeface="Courier New" charset="0"/>
              </a:rPr>
              <a:t>dbms_data_mining_transform.TRANSFORM_LIST</a:t>
            </a:r>
            <a:r>
              <a:rPr lang="nl-NL" sz="1687" b="1" dirty="0">
                <a:solidFill>
                  <a:srgbClr val="0433FF"/>
                </a:solidFill>
                <a:latin typeface="Courier New" charset="0"/>
                <a:ea typeface="ＭＳ Ｐゴシック" charset="0"/>
                <a:cs typeface="Courier New" charset="0"/>
              </a:rPr>
              <a:t>;</a:t>
            </a:r>
          </a:p>
          <a:p>
            <a:r>
              <a:rPr lang="nl-NL" sz="1687" b="1" dirty="0">
                <a:solidFill>
                  <a:srgbClr val="0433FF"/>
                </a:solidFill>
                <a:latin typeface="Courier New" charset="0"/>
                <a:ea typeface="ＭＳ Ｐゴシック" charset="0"/>
                <a:cs typeface="Courier New" charset="0"/>
              </a:rPr>
              <a:t>BEGIN</a:t>
            </a:r>
          </a:p>
          <a:p>
            <a:r>
              <a:rPr lang="nl-NL" sz="1687" b="1" dirty="0">
                <a:solidFill>
                  <a:srgbClr val="0433FF"/>
                </a:solidFill>
                <a:latin typeface="Courier New" charset="0"/>
                <a:ea typeface="ＭＳ Ｐゴシック" charset="0"/>
                <a:cs typeface="Courier New" charset="0"/>
              </a:rPr>
              <a:t>  DBMS_DATA_MINING_TRANSFORM.SET_TRANSFORM</a:t>
            </a:r>
            <a:br>
              <a:rPr lang="nl-NL" sz="1687" b="1" dirty="0">
                <a:solidFill>
                  <a:srgbClr val="0433FF"/>
                </a:solidFill>
                <a:latin typeface="Courier New" charset="0"/>
                <a:ea typeface="ＭＳ Ｐゴシック" charset="0"/>
                <a:cs typeface="Courier New" charset="0"/>
              </a:rPr>
            </a:br>
            <a:r>
              <a:rPr lang="nl-NL" sz="1687" b="1" dirty="0">
                <a:solidFill>
                  <a:srgbClr val="0433FF"/>
                </a:solidFill>
                <a:latin typeface="Courier New" charset="0"/>
                <a:ea typeface="ＭＳ Ｐゴシック" charset="0"/>
                <a:cs typeface="Courier New" charset="0"/>
              </a:rPr>
              <a:t>  ( </a:t>
            </a:r>
            <a:r>
              <a:rPr lang="nl-NL" sz="1687" b="1" dirty="0" err="1">
                <a:solidFill>
                  <a:srgbClr val="0433FF"/>
                </a:solidFill>
                <a:latin typeface="Courier New" charset="0"/>
                <a:ea typeface="ＭＳ Ｐゴシック" charset="0"/>
                <a:cs typeface="Courier New" charset="0"/>
              </a:rPr>
              <a:t>xformlist</a:t>
            </a:r>
            <a:r>
              <a:rPr lang="nl-NL" sz="1687" b="1" dirty="0">
                <a:solidFill>
                  <a:srgbClr val="0433FF"/>
                </a:solidFill>
                <a:latin typeface="Courier New" charset="0"/>
                <a:ea typeface="ＭＳ Ｐゴシック" charset="0"/>
                <a:cs typeface="Courier New" charset="0"/>
              </a:rPr>
              <a:t>, </a:t>
            </a:r>
            <a:r>
              <a:rPr lang="nl-NL" sz="1687" b="1" dirty="0">
                <a:solidFill>
                  <a:schemeClr val="accent5">
                    <a:lumMod val="50000"/>
                  </a:schemeClr>
                </a:solidFill>
                <a:latin typeface="Courier New" charset="0"/>
                <a:ea typeface="ＭＳ Ｐゴシック" charset="0"/>
                <a:cs typeface="Courier New" charset="0"/>
              </a:rPr>
              <a:t>'abstract'</a:t>
            </a:r>
            <a:r>
              <a:rPr lang="nl-NL" sz="1687" b="1" dirty="0">
                <a:solidFill>
                  <a:srgbClr val="0433FF"/>
                </a:solidFill>
                <a:latin typeface="Courier New" charset="0"/>
                <a:ea typeface="ＭＳ Ｐゴシック" charset="0"/>
                <a:cs typeface="Courier New" charset="0"/>
              </a:rPr>
              <a:t>, </a:t>
            </a:r>
            <a:br>
              <a:rPr lang="nl-NL" sz="1687" b="1" dirty="0">
                <a:solidFill>
                  <a:srgbClr val="0433FF"/>
                </a:solidFill>
                <a:latin typeface="Courier New" charset="0"/>
                <a:ea typeface="ＭＳ Ｐゴシック" charset="0"/>
                <a:cs typeface="Courier New" charset="0"/>
              </a:rPr>
            </a:br>
            <a:r>
              <a:rPr lang="nl-NL" sz="1687" b="1" dirty="0">
                <a:solidFill>
                  <a:srgbClr val="0433FF"/>
                </a:solidFill>
                <a:latin typeface="Courier New" charset="0"/>
                <a:ea typeface="ＭＳ Ｐゴシック" charset="0"/>
                <a:cs typeface="Courier New" charset="0"/>
              </a:rPr>
              <a:t>    NULL, </a:t>
            </a:r>
            <a:r>
              <a:rPr lang="nl-NL" sz="1687" b="1" dirty="0">
                <a:solidFill>
                  <a:schemeClr val="accent5">
                    <a:lumMod val="50000"/>
                  </a:schemeClr>
                </a:solidFill>
                <a:latin typeface="Courier New" charset="0"/>
                <a:ea typeface="ＭＳ Ｐゴシック" charset="0"/>
                <a:cs typeface="Courier New" charset="0"/>
              </a:rPr>
              <a:t>'abstract'</a:t>
            </a:r>
            <a:r>
              <a:rPr lang="nl-NL" sz="1687" b="1" dirty="0">
                <a:solidFill>
                  <a:srgbClr val="0433FF"/>
                </a:solidFill>
                <a:latin typeface="Courier New" charset="0"/>
                <a:ea typeface="ＭＳ Ｐゴシック" charset="0"/>
                <a:cs typeface="Courier New" charset="0"/>
              </a:rPr>
              <a:t>, NULL, 'TEXT(TOKEN_TYPE:NORMAL)’</a:t>
            </a:r>
            <a:br>
              <a:rPr lang="nl-NL" sz="1687" b="1" dirty="0">
                <a:solidFill>
                  <a:srgbClr val="0433FF"/>
                </a:solidFill>
                <a:latin typeface="Courier New" charset="0"/>
                <a:ea typeface="ＭＳ Ｐゴシック" charset="0"/>
                <a:cs typeface="Courier New" charset="0"/>
              </a:rPr>
            </a:br>
            <a:r>
              <a:rPr lang="nl-NL" sz="1687" b="1" dirty="0">
                <a:solidFill>
                  <a:srgbClr val="0433FF"/>
                </a:solidFill>
                <a:latin typeface="Courier New" charset="0"/>
                <a:ea typeface="ＭＳ Ｐゴシック" charset="0"/>
                <a:cs typeface="Courier New" charset="0"/>
              </a:rPr>
              <a:t>  );</a:t>
            </a:r>
          </a:p>
          <a:p>
            <a:r>
              <a:rPr lang="nl-NL" sz="1687" b="1" dirty="0">
                <a:solidFill>
                  <a:srgbClr val="0433FF"/>
                </a:solidFill>
                <a:latin typeface="Courier New" charset="0"/>
                <a:ea typeface="ＭＳ Ｐゴシック" charset="0"/>
                <a:cs typeface="Courier New" charset="0"/>
              </a:rPr>
              <a:t>  DBMS_DATA_MINING.CREATE_MODEL</a:t>
            </a:r>
            <a:br>
              <a:rPr lang="nl-NL" sz="1687" b="1" dirty="0">
                <a:solidFill>
                  <a:srgbClr val="0433FF"/>
                </a:solidFill>
                <a:latin typeface="Courier New" charset="0"/>
                <a:ea typeface="ＭＳ Ｐゴシック" charset="0"/>
                <a:cs typeface="Courier New" charset="0"/>
              </a:rPr>
            </a:br>
            <a:r>
              <a:rPr lang="nl-NL" sz="1687" b="1" dirty="0">
                <a:solidFill>
                  <a:srgbClr val="0433FF"/>
                </a:solidFill>
                <a:latin typeface="Courier New" charset="0"/>
                <a:ea typeface="ＭＳ Ｐゴシック" charset="0"/>
                <a:cs typeface="Courier New" charset="0"/>
              </a:rPr>
              <a:t>  ( </a:t>
            </a:r>
            <a:r>
              <a:rPr lang="nl-NL" sz="1687" b="1" dirty="0" err="1">
                <a:solidFill>
                  <a:srgbClr val="0433FF"/>
                </a:solidFill>
                <a:latin typeface="Courier New" charset="0"/>
                <a:ea typeface="ＭＳ Ｐゴシック" charset="0"/>
                <a:cs typeface="Courier New" charset="0"/>
              </a:rPr>
              <a:t>model_name</a:t>
            </a:r>
            <a:r>
              <a:rPr lang="nl-NL" sz="1687" b="1" dirty="0">
                <a:solidFill>
                  <a:srgbClr val="0433FF"/>
                </a:solidFill>
                <a:latin typeface="Courier New" charset="0"/>
                <a:ea typeface="ＭＳ Ｐゴシック" charset="0"/>
                <a:cs typeface="Courier New" charset="0"/>
              </a:rPr>
              <a:t>          =&gt; 'SESSION_CLASS_NB'</a:t>
            </a:r>
          </a:p>
          <a:p>
            <a:r>
              <a:rPr lang="nl-NL" sz="1687" b="1" dirty="0">
                <a:solidFill>
                  <a:srgbClr val="0433FF"/>
                </a:solidFill>
                <a:latin typeface="Courier New" charset="0"/>
                <a:ea typeface="ＭＳ Ｐゴシック" charset="0"/>
                <a:cs typeface="Courier New" charset="0"/>
              </a:rPr>
              <a:t>  , </a:t>
            </a:r>
            <a:r>
              <a:rPr lang="nl-NL" sz="1687" b="1" dirty="0" err="1">
                <a:solidFill>
                  <a:srgbClr val="0433FF"/>
                </a:solidFill>
                <a:latin typeface="Courier New" charset="0"/>
                <a:ea typeface="ＭＳ Ｐゴシック" charset="0"/>
                <a:cs typeface="Courier New" charset="0"/>
              </a:rPr>
              <a:t>mining_function</a:t>
            </a:r>
            <a:r>
              <a:rPr lang="nl-NL" sz="1687" b="1" dirty="0">
                <a:solidFill>
                  <a:srgbClr val="0433FF"/>
                </a:solidFill>
                <a:latin typeface="Courier New" charset="0"/>
                <a:ea typeface="ＭＳ Ｐゴシック" charset="0"/>
                <a:cs typeface="Courier New" charset="0"/>
              </a:rPr>
              <a:t>     =&gt; </a:t>
            </a:r>
            <a:r>
              <a:rPr lang="nl-NL" sz="1687" b="1" dirty="0" err="1">
                <a:solidFill>
                  <a:srgbClr val="0433FF"/>
                </a:solidFill>
                <a:latin typeface="Courier New" charset="0"/>
                <a:ea typeface="ＭＳ Ｐゴシック" charset="0"/>
                <a:cs typeface="Courier New" charset="0"/>
              </a:rPr>
              <a:t>dbms_data_mining.classification</a:t>
            </a:r>
            <a:endParaRPr lang="nl-NL" sz="1687" b="1" dirty="0">
              <a:solidFill>
                <a:srgbClr val="0433FF"/>
              </a:solidFill>
              <a:latin typeface="Courier New" charset="0"/>
              <a:ea typeface="ＭＳ Ｐゴシック" charset="0"/>
              <a:cs typeface="Courier New" charset="0"/>
            </a:endParaRPr>
          </a:p>
          <a:p>
            <a:r>
              <a:rPr lang="nl-NL" sz="1687" b="1" dirty="0">
                <a:solidFill>
                  <a:srgbClr val="0433FF"/>
                </a:solidFill>
                <a:latin typeface="Courier New" charset="0"/>
                <a:ea typeface="ＭＳ Ｐゴシック" charset="0"/>
                <a:cs typeface="Courier New" charset="0"/>
              </a:rPr>
              <a:t>  , </a:t>
            </a:r>
            <a:r>
              <a:rPr lang="nl-NL" sz="1687" b="1" i="1" dirty="0" err="1">
                <a:solidFill>
                  <a:srgbClr val="0433FF"/>
                </a:solidFill>
                <a:latin typeface="Courier New" charset="0"/>
                <a:ea typeface="ＭＳ Ｐゴシック" charset="0"/>
                <a:cs typeface="Courier New" charset="0"/>
              </a:rPr>
              <a:t>data_table_name</a:t>
            </a:r>
            <a:r>
              <a:rPr lang="nl-NL" sz="1687" b="1" i="1" dirty="0">
                <a:solidFill>
                  <a:srgbClr val="0433FF"/>
                </a:solidFill>
                <a:latin typeface="Courier New" charset="0"/>
                <a:ea typeface="ＭＳ Ｐゴシック" charset="0"/>
                <a:cs typeface="Courier New" charset="0"/>
              </a:rPr>
              <a:t>     =&gt; </a:t>
            </a:r>
            <a:r>
              <a:rPr lang="nl-NL" sz="1687" b="1" i="1" dirty="0">
                <a:solidFill>
                  <a:schemeClr val="accent5">
                    <a:lumMod val="50000"/>
                  </a:schemeClr>
                </a:solidFill>
                <a:latin typeface="Courier New" charset="0"/>
                <a:ea typeface="ＭＳ Ｐゴシック" charset="0"/>
                <a:cs typeface="Courier New" charset="0"/>
              </a:rPr>
              <a:t>'J1_SESSIONS'</a:t>
            </a:r>
          </a:p>
          <a:p>
            <a:r>
              <a:rPr lang="nl-NL" sz="1687" b="1" i="1" dirty="0">
                <a:solidFill>
                  <a:srgbClr val="0433FF"/>
                </a:solidFill>
                <a:latin typeface="Courier New" charset="0"/>
                <a:ea typeface="ＭＳ Ｐゴシック" charset="0"/>
                <a:cs typeface="Courier New" charset="0"/>
              </a:rPr>
              <a:t>  , </a:t>
            </a:r>
            <a:r>
              <a:rPr lang="nl-NL" sz="1687" b="1" i="1" dirty="0" err="1">
                <a:solidFill>
                  <a:srgbClr val="0433FF"/>
                </a:solidFill>
                <a:latin typeface="Courier New" charset="0"/>
                <a:ea typeface="ＭＳ Ｐゴシック" charset="0"/>
                <a:cs typeface="Courier New" charset="0"/>
              </a:rPr>
              <a:t>case_id_column_name</a:t>
            </a:r>
            <a:r>
              <a:rPr lang="nl-NL" sz="1687" b="1" i="1" dirty="0">
                <a:solidFill>
                  <a:srgbClr val="0433FF"/>
                </a:solidFill>
                <a:latin typeface="Courier New" charset="0"/>
                <a:ea typeface="ＭＳ Ｐゴシック" charset="0"/>
                <a:cs typeface="Courier New" charset="0"/>
              </a:rPr>
              <a:t> =&gt; </a:t>
            </a:r>
            <a:r>
              <a:rPr lang="nl-NL" sz="1687" b="1" i="1" dirty="0">
                <a:solidFill>
                  <a:schemeClr val="accent5">
                    <a:lumMod val="50000"/>
                  </a:schemeClr>
                </a:solidFill>
                <a:latin typeface="Courier New" charset="0"/>
                <a:ea typeface="ＭＳ Ｐゴシック" charset="0"/>
                <a:cs typeface="Courier New" charset="0"/>
              </a:rPr>
              <a:t>'</a:t>
            </a:r>
            <a:r>
              <a:rPr lang="nl-NL" sz="1687" b="1" i="1" dirty="0" err="1">
                <a:solidFill>
                  <a:schemeClr val="accent5">
                    <a:lumMod val="50000"/>
                  </a:schemeClr>
                </a:solidFill>
                <a:latin typeface="Courier New" charset="0"/>
                <a:ea typeface="ＭＳ Ｐゴシック" charset="0"/>
                <a:cs typeface="Courier New" charset="0"/>
              </a:rPr>
              <a:t>session_title</a:t>
            </a:r>
            <a:r>
              <a:rPr lang="nl-NL" sz="1687" b="1" i="1" dirty="0">
                <a:solidFill>
                  <a:schemeClr val="accent5">
                    <a:lumMod val="50000"/>
                  </a:schemeClr>
                </a:solidFill>
                <a:latin typeface="Courier New" charset="0"/>
                <a:ea typeface="ＭＳ Ｐゴシック" charset="0"/>
                <a:cs typeface="Courier New" charset="0"/>
              </a:rPr>
              <a:t>'</a:t>
            </a:r>
          </a:p>
          <a:p>
            <a:r>
              <a:rPr lang="nl-NL" sz="1687" b="1" i="1" dirty="0">
                <a:solidFill>
                  <a:srgbClr val="0433FF"/>
                </a:solidFill>
                <a:latin typeface="Courier New" charset="0"/>
                <a:ea typeface="ＭＳ Ｐゴシック" charset="0"/>
                <a:cs typeface="Courier New" charset="0"/>
              </a:rPr>
              <a:t>  , </a:t>
            </a:r>
            <a:r>
              <a:rPr lang="nl-NL" sz="1687" b="1" i="1" dirty="0" err="1">
                <a:solidFill>
                  <a:srgbClr val="0433FF"/>
                </a:solidFill>
                <a:latin typeface="Courier New" charset="0"/>
                <a:ea typeface="ＭＳ Ｐゴシック" charset="0"/>
                <a:cs typeface="Courier New" charset="0"/>
              </a:rPr>
              <a:t>target_column_name</a:t>
            </a:r>
            <a:r>
              <a:rPr lang="nl-NL" sz="1687" b="1" i="1" dirty="0">
                <a:solidFill>
                  <a:srgbClr val="0433FF"/>
                </a:solidFill>
                <a:latin typeface="Courier New" charset="0"/>
                <a:ea typeface="ＭＳ Ｐゴシック" charset="0"/>
                <a:cs typeface="Courier New" charset="0"/>
              </a:rPr>
              <a:t>  =&gt; </a:t>
            </a:r>
            <a:r>
              <a:rPr lang="nl-NL" sz="1687" b="1" i="1" dirty="0">
                <a:solidFill>
                  <a:schemeClr val="accent5">
                    <a:lumMod val="50000"/>
                  </a:schemeClr>
                </a:solidFill>
                <a:latin typeface="Courier New" charset="0"/>
                <a:ea typeface="ＭＳ Ｐゴシック" charset="0"/>
                <a:cs typeface="Courier New" charset="0"/>
              </a:rPr>
              <a:t>'</a:t>
            </a:r>
            <a:r>
              <a:rPr lang="nl-NL" sz="1687" b="1" i="1" dirty="0" err="1">
                <a:solidFill>
                  <a:schemeClr val="accent5">
                    <a:lumMod val="50000"/>
                  </a:schemeClr>
                </a:solidFill>
                <a:latin typeface="Courier New" charset="0"/>
                <a:ea typeface="ＭＳ Ｐゴシック" charset="0"/>
                <a:cs typeface="Courier New" charset="0"/>
              </a:rPr>
              <a:t>session_track</a:t>
            </a:r>
            <a:r>
              <a:rPr lang="nl-NL" sz="1687" b="1" i="1" dirty="0">
                <a:solidFill>
                  <a:schemeClr val="accent5">
                    <a:lumMod val="50000"/>
                  </a:schemeClr>
                </a:solidFill>
                <a:latin typeface="Courier New" charset="0"/>
                <a:ea typeface="ＭＳ Ｐゴシック" charset="0"/>
                <a:cs typeface="Courier New" charset="0"/>
              </a:rPr>
              <a:t>'</a:t>
            </a:r>
          </a:p>
          <a:p>
            <a:r>
              <a:rPr lang="nl-NL" sz="1687" b="1" dirty="0">
                <a:solidFill>
                  <a:srgbClr val="0433FF"/>
                </a:solidFill>
                <a:latin typeface="Courier New" charset="0"/>
                <a:ea typeface="ＭＳ Ｐゴシック" charset="0"/>
                <a:cs typeface="Courier New" charset="0"/>
              </a:rPr>
              <a:t>  , </a:t>
            </a:r>
            <a:r>
              <a:rPr lang="nl-NL" sz="1687" b="1" dirty="0" err="1">
                <a:solidFill>
                  <a:srgbClr val="0433FF"/>
                </a:solidFill>
                <a:latin typeface="Courier New" charset="0"/>
                <a:ea typeface="ＭＳ Ｐゴシック" charset="0"/>
                <a:cs typeface="Courier New" charset="0"/>
              </a:rPr>
              <a:t>settings_table_name</a:t>
            </a:r>
            <a:r>
              <a:rPr lang="nl-NL" sz="1687" b="1" dirty="0">
                <a:solidFill>
                  <a:srgbClr val="0433FF"/>
                </a:solidFill>
                <a:latin typeface="Courier New" charset="0"/>
                <a:ea typeface="ＭＳ Ｐゴシック" charset="0"/>
                <a:cs typeface="Courier New" charset="0"/>
              </a:rPr>
              <a:t> =&gt; '</a:t>
            </a:r>
            <a:r>
              <a:rPr lang="nl-NL" sz="1687" b="1" dirty="0" err="1">
                <a:solidFill>
                  <a:srgbClr val="0433FF"/>
                </a:solidFill>
                <a:latin typeface="Courier New" charset="0"/>
                <a:ea typeface="ＭＳ Ｐゴシック" charset="0"/>
                <a:cs typeface="Courier New" charset="0"/>
              </a:rPr>
              <a:t>session_class_nb_settings</a:t>
            </a:r>
            <a:r>
              <a:rPr lang="nl-NL" sz="1687" b="1" dirty="0">
                <a:solidFill>
                  <a:srgbClr val="0433FF"/>
                </a:solidFill>
                <a:latin typeface="Courier New" charset="0"/>
                <a:ea typeface="ＭＳ Ｐゴシック" charset="0"/>
                <a:cs typeface="Courier New" charset="0"/>
              </a:rPr>
              <a:t>'</a:t>
            </a:r>
          </a:p>
          <a:p>
            <a:r>
              <a:rPr lang="nl-NL" sz="1687" b="1" dirty="0">
                <a:solidFill>
                  <a:srgbClr val="0433FF"/>
                </a:solidFill>
                <a:latin typeface="Courier New" charset="0"/>
                <a:ea typeface="ＭＳ Ｐゴシック" charset="0"/>
                <a:cs typeface="Courier New" charset="0"/>
              </a:rPr>
              <a:t>  , </a:t>
            </a:r>
            <a:r>
              <a:rPr lang="nl-NL" sz="1687" b="1" dirty="0" err="1">
                <a:solidFill>
                  <a:srgbClr val="0433FF"/>
                </a:solidFill>
                <a:latin typeface="Courier New" charset="0"/>
                <a:ea typeface="ＭＳ Ｐゴシック" charset="0"/>
                <a:cs typeface="Courier New" charset="0"/>
              </a:rPr>
              <a:t>xform_list</a:t>
            </a:r>
            <a:r>
              <a:rPr lang="nl-NL" sz="1687" b="1" dirty="0">
                <a:solidFill>
                  <a:srgbClr val="0433FF"/>
                </a:solidFill>
                <a:latin typeface="Courier New" charset="0"/>
                <a:ea typeface="ＭＳ Ｐゴシック" charset="0"/>
                <a:cs typeface="Courier New" charset="0"/>
              </a:rPr>
              <a:t>          =&gt; </a:t>
            </a:r>
            <a:r>
              <a:rPr lang="nl-NL" sz="1687" b="1" dirty="0" err="1">
                <a:solidFill>
                  <a:srgbClr val="0433FF"/>
                </a:solidFill>
                <a:latin typeface="Courier New" charset="0"/>
                <a:ea typeface="ＭＳ Ｐゴシック" charset="0"/>
                <a:cs typeface="Courier New" charset="0"/>
              </a:rPr>
              <a:t>xformlist</a:t>
            </a:r>
            <a:r>
              <a:rPr lang="nl-NL" sz="1687" b="1" dirty="0">
                <a:solidFill>
                  <a:srgbClr val="0433FF"/>
                </a:solidFill>
                <a:latin typeface="Courier New" charset="0"/>
                <a:ea typeface="ＭＳ Ｐゴシック" charset="0"/>
                <a:cs typeface="Courier New" charset="0"/>
              </a:rPr>
              <a:t>);</a:t>
            </a:r>
          </a:p>
          <a:p>
            <a:r>
              <a:rPr lang="nl-NL" sz="1687" b="1" dirty="0">
                <a:solidFill>
                  <a:srgbClr val="0433FF"/>
                </a:solidFill>
                <a:latin typeface="Courier New" charset="0"/>
                <a:ea typeface="ＭＳ Ｐゴシック" charset="0"/>
                <a:cs typeface="Courier New" charset="0"/>
              </a:rPr>
              <a:t>END;</a:t>
            </a:r>
            <a:endParaRPr lang="en-US" sz="1687" b="1" dirty="0">
              <a:solidFill>
                <a:srgbClr val="0433FF"/>
              </a:solidFill>
              <a:latin typeface="Courier New" charset="0"/>
              <a:ea typeface="ＭＳ Ｐゴシック" charset="0"/>
              <a:cs typeface="Courier New" charset="0"/>
            </a:endParaRPr>
          </a:p>
        </p:txBody>
      </p:sp>
      <p:sp>
        <p:nvSpPr>
          <p:cNvPr id="5" name="Arrow: Left 4">
            <a:extLst>
              <a:ext uri="{FF2B5EF4-FFF2-40B4-BE49-F238E27FC236}">
                <a16:creationId xmlns:a16="http://schemas.microsoft.com/office/drawing/2014/main" id="{8FE531A3-B03C-458D-8F1E-4AFE393434AC}"/>
              </a:ext>
            </a:extLst>
          </p:cNvPr>
          <p:cNvSpPr/>
          <p:nvPr/>
        </p:nvSpPr>
        <p:spPr>
          <a:xfrm>
            <a:off x="5681437" y="3850598"/>
            <a:ext cx="775694" cy="286517"/>
          </a:xfrm>
          <a:prstGeom prst="leftArrow">
            <a:avLst/>
          </a:prstGeom>
        </p:spPr>
        <p:style>
          <a:lnRef idx="0">
            <a:schemeClr val="accent3"/>
          </a:lnRef>
          <a:fillRef idx="3">
            <a:schemeClr val="accent3"/>
          </a:fillRef>
          <a:effectRef idx="3">
            <a:schemeClr val="accent3"/>
          </a:effectRef>
          <a:fontRef idx="minor">
            <a:schemeClr val="lt1"/>
          </a:fontRef>
        </p:style>
        <p:txBody>
          <a:bodyPr rot="0" spcFirstLastPara="0" vertOverflow="overflow" horzOverflow="overflow" vert="horz" wrap="square" lIns="48219" tIns="24109" rIns="48219" bIns="24109" numCol="1" spcCol="0" rtlCol="0" fromWordArt="0" anchor="ctr" anchorCtr="0" forceAA="0" compatLnSpc="1">
            <a:prstTxWarp prst="textNoShape">
              <a:avLst/>
            </a:prstTxWarp>
            <a:noAutofit/>
          </a:bodyPr>
          <a:lstStyle/>
          <a:p>
            <a:pPr algn="ctr"/>
            <a:endParaRPr lang="en-NL" sz="712"/>
          </a:p>
        </p:txBody>
      </p:sp>
      <p:sp>
        <p:nvSpPr>
          <p:cNvPr id="6" name="Footer Placeholder 5">
            <a:extLst>
              <a:ext uri="{FF2B5EF4-FFF2-40B4-BE49-F238E27FC236}">
                <a16:creationId xmlns:a16="http://schemas.microsoft.com/office/drawing/2014/main" id="{88174384-86BE-4F76-88CC-B3644BF852A8}"/>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C06E2F6B-84EA-40AD-AFFC-C00C6912AA3A}"/>
              </a:ext>
            </a:extLst>
          </p:cNvPr>
          <p:cNvSpPr>
            <a:spLocks noGrp="1"/>
          </p:cNvSpPr>
          <p:nvPr>
            <p:ph type="sldNum" sz="quarter" idx="12"/>
          </p:nvPr>
        </p:nvSpPr>
        <p:spPr/>
        <p:txBody>
          <a:bodyPr/>
          <a:lstStyle/>
          <a:p>
            <a:fld id="{14F1411D-0280-154F-AEAC-4C20B7AA46B2}" type="slidenum">
              <a:rPr lang="nl-NL" smtClean="0"/>
              <a:t>69</a:t>
            </a:fld>
            <a:endParaRPr lang="nl-NL"/>
          </a:p>
        </p:txBody>
      </p:sp>
    </p:spTree>
    <p:extLst>
      <p:ext uri="{BB962C8B-B14F-4D97-AF65-F5344CB8AC3E}">
        <p14:creationId xmlns:p14="http://schemas.microsoft.com/office/powerpoint/2010/main" val="2652086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idx="4294967295"/>
          </p:nvPr>
        </p:nvSpPr>
        <p:spPr>
          <a:xfrm>
            <a:off x="1472339" y="2164920"/>
            <a:ext cx="7886700" cy="681038"/>
          </a:xfrm>
        </p:spPr>
        <p:txBody>
          <a:bodyPr/>
          <a:lstStyle/>
          <a:p>
            <a:r>
              <a:rPr lang="en-US" sz="12602" dirty="0"/>
              <a:t>Y = F(x)</a:t>
            </a:r>
            <a:endParaRPr lang="nl-NL" sz="12602" dirty="0"/>
          </a:p>
        </p:txBody>
      </p:sp>
      <p:pic>
        <p:nvPicPr>
          <p:cNvPr id="4" name="Picture 2" descr="Image result for linear regression">
            <a:extLst>
              <a:ext uri="{FF2B5EF4-FFF2-40B4-BE49-F238E27FC236}">
                <a16:creationId xmlns:a16="http://schemas.microsoft.com/office/drawing/2014/main" id="{D3AA1636-3CDD-4CA0-A8BB-C36CB909DDE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2338" y="3064420"/>
            <a:ext cx="2575116" cy="1872812"/>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B32E4D2-CB69-41C7-A15C-447A6D8E4027}"/>
              </a:ext>
            </a:extLst>
          </p:cNvPr>
          <p:cNvPicPr>
            <a:picLocks noChangeAspect="1"/>
          </p:cNvPicPr>
          <p:nvPr/>
        </p:nvPicPr>
        <p:blipFill>
          <a:blip r:embed="rId3"/>
          <a:stretch>
            <a:fillRect/>
          </a:stretch>
        </p:blipFill>
        <p:spPr>
          <a:xfrm>
            <a:off x="275536" y="88024"/>
            <a:ext cx="1769079" cy="1396642"/>
          </a:xfrm>
          <a:prstGeom prst="rect">
            <a:avLst/>
          </a:prstGeom>
        </p:spPr>
      </p:pic>
      <p:pic>
        <p:nvPicPr>
          <p:cNvPr id="6" name="Snagit_PPT96F3">
            <a:extLst>
              <a:ext uri="{FF2B5EF4-FFF2-40B4-BE49-F238E27FC236}">
                <a16:creationId xmlns:a16="http://schemas.microsoft.com/office/drawing/2014/main" id="{4F2C1D26-6462-4841-AB04-BFB4462AA1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97728" y="2173346"/>
            <a:ext cx="2037423" cy="1422579"/>
          </a:xfrm>
          <a:prstGeom prst="rect">
            <a:avLst/>
          </a:prstGeom>
        </p:spPr>
      </p:pic>
      <p:pic>
        <p:nvPicPr>
          <p:cNvPr id="7" name="Snagit_PPTA30A">
            <a:extLst>
              <a:ext uri="{FF2B5EF4-FFF2-40B4-BE49-F238E27FC236}">
                <a16:creationId xmlns:a16="http://schemas.microsoft.com/office/drawing/2014/main" id="{9772455B-DE47-494D-8060-4429B6B172E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81839" y="26322"/>
            <a:ext cx="3062162" cy="2005274"/>
          </a:xfrm>
          <a:prstGeom prst="rect">
            <a:avLst/>
          </a:prstGeom>
        </p:spPr>
      </p:pic>
      <p:pic>
        <p:nvPicPr>
          <p:cNvPr id="8" name="Snagit_PPTAFBD">
            <a:extLst>
              <a:ext uri="{FF2B5EF4-FFF2-40B4-BE49-F238E27FC236}">
                <a16:creationId xmlns:a16="http://schemas.microsoft.com/office/drawing/2014/main" id="{80DE6A43-7226-4F4A-AC17-09CFB81D00B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84042" y="3737675"/>
            <a:ext cx="1736029" cy="1153334"/>
          </a:xfrm>
          <a:prstGeom prst="rect">
            <a:avLst/>
          </a:prstGeom>
        </p:spPr>
      </p:pic>
      <p:pic>
        <p:nvPicPr>
          <p:cNvPr id="9" name="Picture 8">
            <a:extLst>
              <a:ext uri="{FF2B5EF4-FFF2-40B4-BE49-F238E27FC236}">
                <a16:creationId xmlns:a16="http://schemas.microsoft.com/office/drawing/2014/main" id="{636E07B9-1FD1-4540-9BD4-876C4BF54953}"/>
              </a:ext>
            </a:extLst>
          </p:cNvPr>
          <p:cNvPicPr>
            <a:picLocks noChangeAspect="1"/>
          </p:cNvPicPr>
          <p:nvPr/>
        </p:nvPicPr>
        <p:blipFill>
          <a:blip r:embed="rId7"/>
          <a:stretch>
            <a:fillRect/>
          </a:stretch>
        </p:blipFill>
        <p:spPr>
          <a:xfrm>
            <a:off x="2337314" y="26832"/>
            <a:ext cx="1760140" cy="1519025"/>
          </a:xfrm>
          <a:prstGeom prst="rect">
            <a:avLst/>
          </a:prstGeom>
        </p:spPr>
      </p:pic>
      <p:sp>
        <p:nvSpPr>
          <p:cNvPr id="2" name="Footer Placeholder 1">
            <a:extLst>
              <a:ext uri="{FF2B5EF4-FFF2-40B4-BE49-F238E27FC236}">
                <a16:creationId xmlns:a16="http://schemas.microsoft.com/office/drawing/2014/main" id="{B402BACA-2ED5-4CCA-8E3D-1C8E02AFD67C}"/>
              </a:ext>
            </a:extLst>
          </p:cNvPr>
          <p:cNvSpPr>
            <a:spLocks noGrp="1"/>
          </p:cNvSpPr>
          <p:nvPr>
            <p:ph type="ftr" sz="quarter" idx="11"/>
          </p:nvPr>
        </p:nvSpPr>
        <p:spPr/>
        <p:txBody>
          <a:bodyPr/>
          <a:lstStyle/>
          <a:p>
            <a:r>
              <a:rPr lang="en-US"/>
              <a:t>The Art of Intelligence</a:t>
            </a:r>
          </a:p>
        </p:txBody>
      </p:sp>
      <p:sp>
        <p:nvSpPr>
          <p:cNvPr id="10" name="Slide Number Placeholder 9">
            <a:extLst>
              <a:ext uri="{FF2B5EF4-FFF2-40B4-BE49-F238E27FC236}">
                <a16:creationId xmlns:a16="http://schemas.microsoft.com/office/drawing/2014/main" id="{25D06A09-53ED-4A60-8A76-2C9FA54F5FA9}"/>
              </a:ext>
            </a:extLst>
          </p:cNvPr>
          <p:cNvSpPr>
            <a:spLocks noGrp="1"/>
          </p:cNvSpPr>
          <p:nvPr>
            <p:ph type="sldNum" sz="quarter" idx="12"/>
          </p:nvPr>
        </p:nvSpPr>
        <p:spPr/>
        <p:txBody>
          <a:bodyPr/>
          <a:lstStyle/>
          <a:p>
            <a:fld id="{CA810E40-576B-4A1C-BBE5-5258170837E9}" type="slidenum">
              <a:rPr lang="en-US" smtClean="0"/>
              <a:pPr/>
              <a:t>7</a:t>
            </a:fld>
            <a:endParaRPr lang="en-US"/>
          </a:p>
        </p:txBody>
      </p:sp>
    </p:spTree>
    <p:extLst>
      <p:ext uri="{BB962C8B-B14F-4D97-AF65-F5344CB8AC3E}">
        <p14:creationId xmlns:p14="http://schemas.microsoft.com/office/powerpoint/2010/main" val="20669840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derive track</a:t>
            </a:r>
            <a:endParaRPr lang="nl-NL" dirty="0"/>
          </a:p>
        </p:txBody>
      </p:sp>
      <p:sp>
        <p:nvSpPr>
          <p:cNvPr id="6" name="Content Placeholder 5">
            <a:extLst>
              <a:ext uri="{FF2B5EF4-FFF2-40B4-BE49-F238E27FC236}">
                <a16:creationId xmlns:a16="http://schemas.microsoft.com/office/drawing/2014/main" id="{34162A17-FFC8-41DA-A72F-5CA5F9A2E946}"/>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78A34472-AEA9-4C9D-B44D-CFB87BF65A6A}"/>
              </a:ext>
            </a:extLst>
          </p:cNvPr>
          <p:cNvPicPr>
            <a:picLocks noChangeAspect="1"/>
          </p:cNvPicPr>
          <p:nvPr/>
        </p:nvPicPr>
        <p:blipFill>
          <a:blip r:embed="rId2"/>
          <a:stretch>
            <a:fillRect/>
          </a:stretch>
        </p:blipFill>
        <p:spPr>
          <a:xfrm>
            <a:off x="186329" y="1518182"/>
            <a:ext cx="8744665" cy="1584674"/>
          </a:xfrm>
          <a:prstGeom prst="rect">
            <a:avLst/>
          </a:prstGeom>
        </p:spPr>
      </p:pic>
      <p:pic>
        <p:nvPicPr>
          <p:cNvPr id="5" name="Picture 4">
            <a:extLst>
              <a:ext uri="{FF2B5EF4-FFF2-40B4-BE49-F238E27FC236}">
                <a16:creationId xmlns:a16="http://schemas.microsoft.com/office/drawing/2014/main" id="{F3090137-E70A-4856-A0A9-CB00DD7843EB}"/>
              </a:ext>
            </a:extLst>
          </p:cNvPr>
          <p:cNvPicPr>
            <a:picLocks noChangeAspect="1"/>
          </p:cNvPicPr>
          <p:nvPr/>
        </p:nvPicPr>
        <p:blipFill rotWithShape="1">
          <a:blip r:embed="rId2"/>
          <a:srcRect t="56447" r="45095"/>
          <a:stretch/>
        </p:blipFill>
        <p:spPr>
          <a:xfrm>
            <a:off x="213007" y="2883164"/>
            <a:ext cx="8744665" cy="1257043"/>
          </a:xfrm>
          <a:prstGeom prst="rect">
            <a:avLst/>
          </a:prstGeom>
        </p:spPr>
      </p:pic>
      <p:sp>
        <p:nvSpPr>
          <p:cNvPr id="3" name="Footer Placeholder 2">
            <a:extLst>
              <a:ext uri="{FF2B5EF4-FFF2-40B4-BE49-F238E27FC236}">
                <a16:creationId xmlns:a16="http://schemas.microsoft.com/office/drawing/2014/main" id="{BF4FF356-4CD6-4706-907A-810136F48BF0}"/>
              </a:ext>
            </a:extLst>
          </p:cNvPr>
          <p:cNvSpPr>
            <a:spLocks noGrp="1"/>
          </p:cNvSpPr>
          <p:nvPr>
            <p:ph type="ftr" sz="quarter" idx="11"/>
          </p:nvPr>
        </p:nvSpPr>
        <p:spPr/>
        <p:txBody>
          <a:bodyPr/>
          <a:lstStyle/>
          <a:p>
            <a:r>
              <a:rPr lang="en-US"/>
              <a:t>The Art of Intelligence</a:t>
            </a:r>
            <a:endParaRPr lang="nl-NL" dirty="0"/>
          </a:p>
        </p:txBody>
      </p:sp>
      <p:sp>
        <p:nvSpPr>
          <p:cNvPr id="7" name="Slide Number Placeholder 6">
            <a:extLst>
              <a:ext uri="{FF2B5EF4-FFF2-40B4-BE49-F238E27FC236}">
                <a16:creationId xmlns:a16="http://schemas.microsoft.com/office/drawing/2014/main" id="{94044CF4-0664-4C83-8369-20924982BABF}"/>
              </a:ext>
            </a:extLst>
          </p:cNvPr>
          <p:cNvSpPr>
            <a:spLocks noGrp="1"/>
          </p:cNvSpPr>
          <p:nvPr>
            <p:ph type="sldNum" sz="quarter" idx="12"/>
          </p:nvPr>
        </p:nvSpPr>
        <p:spPr/>
        <p:txBody>
          <a:bodyPr/>
          <a:lstStyle/>
          <a:p>
            <a:fld id="{14F1411D-0280-154F-AEAC-4C20B7AA46B2}" type="slidenum">
              <a:rPr lang="nl-NL" smtClean="0"/>
              <a:t>70</a:t>
            </a:fld>
            <a:endParaRPr lang="nl-NL"/>
          </a:p>
        </p:txBody>
      </p:sp>
    </p:spTree>
    <p:extLst>
      <p:ext uri="{BB962C8B-B14F-4D97-AF65-F5344CB8AC3E}">
        <p14:creationId xmlns:p14="http://schemas.microsoft.com/office/powerpoint/2010/main" val="3363607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Apply model to categorize </a:t>
            </a:r>
            <a:r>
              <a:rPr lang="en-US" dirty="0" err="1"/>
              <a:t>codeone</a:t>
            </a:r>
            <a:r>
              <a:rPr lang="en-US" dirty="0"/>
              <a:t> 2018 session proposals into tracks</a:t>
            </a:r>
            <a:endParaRPr lang="nl-NL" dirty="0"/>
          </a:p>
        </p:txBody>
      </p:sp>
      <p:sp>
        <p:nvSpPr>
          <p:cNvPr id="4" name="Content Placeholder 3">
            <a:extLst>
              <a:ext uri="{FF2B5EF4-FFF2-40B4-BE49-F238E27FC236}">
                <a16:creationId xmlns:a16="http://schemas.microsoft.com/office/drawing/2014/main" id="{07A704C4-A382-464A-8B49-602ED3148AB3}"/>
              </a:ext>
            </a:extLst>
          </p:cNvPr>
          <p:cNvSpPr>
            <a:spLocks noGrp="1"/>
          </p:cNvSpPr>
          <p:nvPr>
            <p:ph idx="1"/>
          </p:nvPr>
        </p:nvSpPr>
        <p:spPr/>
        <p:txBody>
          <a:bodyPr/>
          <a:lstStyle/>
          <a:p>
            <a:endParaRPr lang="en-NL"/>
          </a:p>
        </p:txBody>
      </p:sp>
      <p:pic>
        <p:nvPicPr>
          <p:cNvPr id="6" name="Picture 5"/>
          <p:cNvPicPr>
            <a:picLocks noChangeAspect="1"/>
          </p:cNvPicPr>
          <p:nvPr/>
        </p:nvPicPr>
        <p:blipFill>
          <a:blip r:embed="rId2"/>
          <a:stretch>
            <a:fillRect/>
          </a:stretch>
        </p:blipFill>
        <p:spPr>
          <a:xfrm>
            <a:off x="515606" y="1154793"/>
            <a:ext cx="7750817" cy="3752244"/>
          </a:xfrm>
          <a:prstGeom prst="rect">
            <a:avLst/>
          </a:prstGeom>
          <a:ln>
            <a:noFill/>
          </a:ln>
          <a:effectLst>
            <a:outerShdw blurRad="292100" dist="139700" dir="2700000" algn="tl" rotWithShape="0">
              <a:srgbClr val="333333">
                <a:alpha val="65000"/>
              </a:srgbClr>
            </a:outerShdw>
          </a:effectLst>
        </p:spPr>
      </p:pic>
      <p:sp>
        <p:nvSpPr>
          <p:cNvPr id="3" name="Footer Placeholder 2">
            <a:extLst>
              <a:ext uri="{FF2B5EF4-FFF2-40B4-BE49-F238E27FC236}">
                <a16:creationId xmlns:a16="http://schemas.microsoft.com/office/drawing/2014/main" id="{BFD18653-087C-49F6-B556-AA4252E93346}"/>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3EB95E94-2527-4516-B5A8-A648D5A28A04}"/>
              </a:ext>
            </a:extLst>
          </p:cNvPr>
          <p:cNvSpPr>
            <a:spLocks noGrp="1"/>
          </p:cNvSpPr>
          <p:nvPr>
            <p:ph type="sldNum" sz="quarter" idx="12"/>
          </p:nvPr>
        </p:nvSpPr>
        <p:spPr/>
        <p:txBody>
          <a:bodyPr/>
          <a:lstStyle/>
          <a:p>
            <a:fld id="{14F1411D-0280-154F-AEAC-4C20B7AA46B2}" type="slidenum">
              <a:rPr lang="nl-NL" smtClean="0"/>
              <a:t>71</a:t>
            </a:fld>
            <a:endParaRPr lang="nl-NL"/>
          </a:p>
        </p:txBody>
      </p:sp>
    </p:spTree>
    <p:extLst>
      <p:ext uri="{BB962C8B-B14F-4D97-AF65-F5344CB8AC3E}">
        <p14:creationId xmlns:p14="http://schemas.microsoft.com/office/powerpoint/2010/main" val="112110321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Machine Predicted tracks for </a:t>
            </a:r>
            <a:r>
              <a:rPr lang="en-US" dirty="0" err="1"/>
              <a:t>codeone</a:t>
            </a:r>
            <a:r>
              <a:rPr lang="en-US" dirty="0"/>
              <a:t> proposed sessions</a:t>
            </a:r>
            <a:endParaRPr lang="nl-NL" dirty="0"/>
          </a:p>
        </p:txBody>
      </p:sp>
      <p:sp>
        <p:nvSpPr>
          <p:cNvPr id="4" name="Content Placeholder 3">
            <a:extLst>
              <a:ext uri="{FF2B5EF4-FFF2-40B4-BE49-F238E27FC236}">
                <a16:creationId xmlns:a16="http://schemas.microsoft.com/office/drawing/2014/main" id="{C8654BF7-7384-402B-83DA-B77AC9F5B508}"/>
              </a:ext>
            </a:extLst>
          </p:cNvPr>
          <p:cNvSpPr>
            <a:spLocks noGrp="1"/>
          </p:cNvSpPr>
          <p:nvPr>
            <p:ph idx="1"/>
          </p:nvPr>
        </p:nvSpPr>
        <p:spPr/>
        <p:txBody>
          <a:bodyPr/>
          <a:lstStyle/>
          <a:p>
            <a:endParaRPr lang="en-NL"/>
          </a:p>
        </p:txBody>
      </p:sp>
      <p:pic>
        <p:nvPicPr>
          <p:cNvPr id="5" name="Picture 4"/>
          <p:cNvPicPr>
            <a:picLocks noChangeAspect="1"/>
          </p:cNvPicPr>
          <p:nvPr/>
        </p:nvPicPr>
        <p:blipFill>
          <a:blip r:embed="rId2"/>
          <a:stretch>
            <a:fillRect/>
          </a:stretch>
        </p:blipFill>
        <p:spPr>
          <a:xfrm>
            <a:off x="71143" y="1962513"/>
            <a:ext cx="9754435" cy="1460313"/>
          </a:xfrm>
          <a:prstGeom prst="rect">
            <a:avLst/>
          </a:prstGeom>
        </p:spPr>
      </p:pic>
      <p:sp>
        <p:nvSpPr>
          <p:cNvPr id="3" name="Footer Placeholder 2">
            <a:extLst>
              <a:ext uri="{FF2B5EF4-FFF2-40B4-BE49-F238E27FC236}">
                <a16:creationId xmlns:a16="http://schemas.microsoft.com/office/drawing/2014/main" id="{2E3534CF-6009-445C-B1CD-79F2CDD299DE}"/>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9E803D66-34D2-4721-B713-36BD19A40611}"/>
              </a:ext>
            </a:extLst>
          </p:cNvPr>
          <p:cNvSpPr>
            <a:spLocks noGrp="1"/>
          </p:cNvSpPr>
          <p:nvPr>
            <p:ph type="sldNum" sz="quarter" idx="12"/>
          </p:nvPr>
        </p:nvSpPr>
        <p:spPr/>
        <p:txBody>
          <a:bodyPr/>
          <a:lstStyle/>
          <a:p>
            <a:fld id="{14F1411D-0280-154F-AEAC-4C20B7AA46B2}" type="slidenum">
              <a:rPr lang="nl-NL" smtClean="0"/>
              <a:t>72</a:t>
            </a:fld>
            <a:endParaRPr lang="nl-NL"/>
          </a:p>
        </p:txBody>
      </p:sp>
    </p:spTree>
    <p:extLst>
      <p:ext uri="{BB962C8B-B14F-4D97-AF65-F5344CB8AC3E}">
        <p14:creationId xmlns:p14="http://schemas.microsoft.com/office/powerpoint/2010/main" val="312151812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l-NL" dirty="0"/>
              <a:t>Big Data SQL</a:t>
            </a:r>
            <a:br>
              <a:rPr lang="nl-NL" dirty="0"/>
            </a:br>
            <a:r>
              <a:rPr lang="nl-NL" dirty="0"/>
              <a:t>Oracle Database as single point of entry</a:t>
            </a:r>
            <a:endParaRPr lang="en-US" dirty="0"/>
          </a:p>
        </p:txBody>
      </p:sp>
      <p:sp>
        <p:nvSpPr>
          <p:cNvPr id="4" name="Content Placeholder 3">
            <a:extLst>
              <a:ext uri="{FF2B5EF4-FFF2-40B4-BE49-F238E27FC236}">
                <a16:creationId xmlns:a16="http://schemas.microsoft.com/office/drawing/2014/main" id="{CE4A3E26-8F37-4BC7-8255-7DFF3D5EA82B}"/>
              </a:ext>
            </a:extLst>
          </p:cNvPr>
          <p:cNvSpPr>
            <a:spLocks noGrp="1"/>
          </p:cNvSpPr>
          <p:nvPr>
            <p:ph idx="1"/>
          </p:nvPr>
        </p:nvSpPr>
        <p:spPr/>
        <p:txBody>
          <a:bodyPr/>
          <a:lstStyle/>
          <a:p>
            <a:endParaRPr lang="en-NL"/>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20" y="1251592"/>
            <a:ext cx="8195811" cy="32730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268761" y="2869495"/>
            <a:ext cx="6284259" cy="165511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nl-NL" sz="712"/>
          </a:p>
        </p:txBody>
      </p:sp>
      <p:sp>
        <p:nvSpPr>
          <p:cNvPr id="5" name="Footer Placeholder 4">
            <a:extLst>
              <a:ext uri="{FF2B5EF4-FFF2-40B4-BE49-F238E27FC236}">
                <a16:creationId xmlns:a16="http://schemas.microsoft.com/office/drawing/2014/main" id="{8EC73F20-2D8A-4713-8CF2-6753D5B7F2F7}"/>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7E040A88-957E-43FB-87D3-A43B0898B6AF}"/>
              </a:ext>
            </a:extLst>
          </p:cNvPr>
          <p:cNvSpPr>
            <a:spLocks noGrp="1"/>
          </p:cNvSpPr>
          <p:nvPr>
            <p:ph type="sldNum" sz="quarter" idx="12"/>
          </p:nvPr>
        </p:nvSpPr>
        <p:spPr/>
        <p:txBody>
          <a:bodyPr/>
          <a:lstStyle/>
          <a:p>
            <a:fld id="{14F1411D-0280-154F-AEAC-4C20B7AA46B2}" type="slidenum">
              <a:rPr lang="nl-NL" smtClean="0"/>
              <a:t>73</a:t>
            </a:fld>
            <a:endParaRPr lang="nl-NL"/>
          </a:p>
        </p:txBody>
      </p:sp>
    </p:spTree>
    <p:extLst>
      <p:ext uri="{BB962C8B-B14F-4D97-AF65-F5344CB8AC3E}">
        <p14:creationId xmlns:p14="http://schemas.microsoft.com/office/powerpoint/2010/main" val="12282157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4" name="Picture 10" descr="C:\Users\lucas_j\Google Drive\OracleOpenWorld2016\Keynote-Larry1-Sunday\2016-09-26_7-25-2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6290" y="1297816"/>
            <a:ext cx="2415750" cy="1165926"/>
          </a:xfrm>
          <a:prstGeom prst="rect">
            <a:avLst/>
          </a:prstGeom>
          <a:noFill/>
          <a:extLst>
            <a:ext uri="{909E8E84-426E-40DD-AFC4-6F175D3DCCD1}">
              <a14:hiddenFill xmlns:a14="http://schemas.microsoft.com/office/drawing/2010/main">
                <a:solidFill>
                  <a:srgbClr val="FFFFFF"/>
                </a:solidFill>
              </a14:hiddenFill>
            </a:ext>
          </a:extLst>
        </p:spPr>
      </p:pic>
      <p:sp>
        <p:nvSpPr>
          <p:cNvPr id="5" name="Title 4"/>
          <p:cNvSpPr>
            <a:spLocks noGrp="1"/>
          </p:cNvSpPr>
          <p:nvPr>
            <p:ph type="title"/>
          </p:nvPr>
        </p:nvSpPr>
        <p:spPr/>
        <p:txBody>
          <a:bodyPr/>
          <a:lstStyle/>
          <a:p>
            <a:r>
              <a:rPr lang="nl-NL" dirty="0" err="1"/>
              <a:t>Many</a:t>
            </a:r>
            <a:r>
              <a:rPr lang="nl-NL" dirty="0"/>
              <a:t> </a:t>
            </a:r>
            <a:r>
              <a:rPr lang="nl-NL" dirty="0" err="1"/>
              <a:t>cloud</a:t>
            </a:r>
            <a:r>
              <a:rPr lang="nl-NL" dirty="0"/>
              <a:t> services </a:t>
            </a:r>
            <a:r>
              <a:rPr lang="nl-NL" dirty="0" err="1"/>
              <a:t>around</a:t>
            </a:r>
            <a:r>
              <a:rPr lang="nl-NL" dirty="0"/>
              <a:t> Big Data &amp; [</a:t>
            </a:r>
            <a:r>
              <a:rPr lang="nl-NL" dirty="0" err="1"/>
              <a:t>predictive</a:t>
            </a:r>
            <a:r>
              <a:rPr lang="nl-NL" dirty="0"/>
              <a:t>] Analytics &amp; Machine </a:t>
            </a:r>
            <a:r>
              <a:rPr lang="nl-NL" dirty="0" err="1"/>
              <a:t>learning</a:t>
            </a:r>
            <a:endParaRPr lang="en-US" dirty="0"/>
          </a:p>
        </p:txBody>
      </p:sp>
      <p:sp>
        <p:nvSpPr>
          <p:cNvPr id="4" name="Content Placeholder 3">
            <a:extLst>
              <a:ext uri="{FF2B5EF4-FFF2-40B4-BE49-F238E27FC236}">
                <a16:creationId xmlns:a16="http://schemas.microsoft.com/office/drawing/2014/main" id="{A9622F9E-3A02-4370-84AB-89044CBF8D79}"/>
              </a:ext>
            </a:extLst>
          </p:cNvPr>
          <p:cNvSpPr>
            <a:spLocks noGrp="1"/>
          </p:cNvSpPr>
          <p:nvPr>
            <p:ph idx="1"/>
          </p:nvPr>
        </p:nvSpPr>
        <p:spPr/>
        <p:txBody>
          <a:bodyPr/>
          <a:lstStyle/>
          <a:p>
            <a:endParaRPr lang="en-NL"/>
          </a:p>
        </p:txBody>
      </p:sp>
      <p:sp>
        <p:nvSpPr>
          <p:cNvPr id="2" name="Slide Number Placeholder 1"/>
          <p:cNvSpPr>
            <a:spLocks noGrp="1"/>
          </p:cNvSpPr>
          <p:nvPr>
            <p:ph type="sldNum" sz="quarter" idx="12"/>
          </p:nvPr>
        </p:nvSpPr>
        <p:spPr>
          <a:prstGeom prst="rect">
            <a:avLst/>
          </a:prstGeom>
        </p:spPr>
        <p:txBody>
          <a:bodyPr/>
          <a:lstStyle/>
          <a:p>
            <a:fld id="{8C6C32FA-E44F-1241-B9B5-7B8834E103EA}" type="slidenum">
              <a:rPr lang="en-US" smtClean="0"/>
              <a:pPr/>
              <a:t>74</a:t>
            </a:fld>
            <a:endParaRPr lang="en-US"/>
          </a:p>
        </p:txBody>
      </p:sp>
      <p:pic>
        <p:nvPicPr>
          <p:cNvPr id="1027" name="Picture 3" descr="C:\Users\lucas_j\Google Drive\OracleOpenWorld2016\Keynote-Larry1-Sunday\2016-09-26_7-19-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576" y="1233845"/>
            <a:ext cx="2633936" cy="112023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8" name="Picture 4" descr="C:\Users\lucas_j\Google Drive\OracleOpenWorld2016\Keynote-Larry1-Sunday\2016-09-26_7-19-53.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665" y="3608863"/>
            <a:ext cx="3265932" cy="155509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29" name="Picture 5" descr="C:\Users\lucas_j\Google Drive\OracleOpenWorld2016\Keynote-Larry1-Sunday\2016-09-26_7-21-07.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42866" y="1195870"/>
            <a:ext cx="4193630" cy="201610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0" name="Picture 6" descr="C:\Users\lucas_j\Google Drive\OracleOpenWorld2016\Keynote-Larry1-Sunday\2016-09-26_7-22-10.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66692" y="3705842"/>
            <a:ext cx="2834480" cy="136251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1" name="Picture 7" descr="C:\Users\lucas_j\Google Drive\OracleOpenWorld2016\Keynote-Larry1-Sunday\2016-09-26_7-23-0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0628" y="1800348"/>
            <a:ext cx="3093611" cy="141162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2" name="Picture 8" descr="C:\Users\lucas_j\Google Drive\OracleOpenWorld2016\Keynote-Larry1-Sunday\2016-09-26_7-24-30.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287598" y="2463741"/>
            <a:ext cx="2792669" cy="116505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3" name="Picture 9" descr="C:\Users\lucas_j\Google Drive\OracleOpenWorld2016\Keynote-Larry1-Sunday\2016-09-26_7-25-02.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96448" y="2640020"/>
            <a:ext cx="2362766" cy="1062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035" name="Picture 11"/>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84285" y="3715955"/>
            <a:ext cx="3264792" cy="137976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36" name="Picture 12"/>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5654" y="2595417"/>
            <a:ext cx="2633936" cy="110488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p:cNvPicPr>
          <p:nvPr/>
        </p:nvPicPr>
        <p:blipFill>
          <a:blip r:embed="rId12"/>
          <a:stretch>
            <a:fillRect/>
          </a:stretch>
        </p:blipFill>
        <p:spPr>
          <a:xfrm>
            <a:off x="3925604" y="2935815"/>
            <a:ext cx="3770315" cy="1902192"/>
          </a:xfrm>
          <a:prstGeom prst="rect">
            <a:avLst/>
          </a:prstGeom>
        </p:spPr>
      </p:pic>
      <p:sp>
        <p:nvSpPr>
          <p:cNvPr id="6" name="Footer Placeholder 5">
            <a:extLst>
              <a:ext uri="{FF2B5EF4-FFF2-40B4-BE49-F238E27FC236}">
                <a16:creationId xmlns:a16="http://schemas.microsoft.com/office/drawing/2014/main" id="{CF119972-8EB9-4765-8010-C43CC40402EA}"/>
              </a:ext>
            </a:extLst>
          </p:cNvPr>
          <p:cNvSpPr>
            <a:spLocks noGrp="1"/>
          </p:cNvSpPr>
          <p:nvPr>
            <p:ph type="ftr" sz="quarter" idx="11"/>
          </p:nvPr>
        </p:nvSpPr>
        <p:spPr/>
        <p:txBody>
          <a:bodyPr/>
          <a:lstStyle/>
          <a:p>
            <a:r>
              <a:rPr lang="en-US"/>
              <a:t>The Art of Intelligence</a:t>
            </a:r>
            <a:endParaRPr lang="nl-NL" dirty="0"/>
          </a:p>
        </p:txBody>
      </p:sp>
    </p:spTree>
    <p:extLst>
      <p:ext uri="{BB962C8B-B14F-4D97-AF65-F5344CB8AC3E}">
        <p14:creationId xmlns:p14="http://schemas.microsoft.com/office/powerpoint/2010/main" val="682483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
                                  </p:stCondLst>
                                  <p:childTnLst>
                                    <p:set>
                                      <p:cBhvr>
                                        <p:cTn id="6" dur="1" fill="hold">
                                          <p:stCondLst>
                                            <p:cond delay="0"/>
                                          </p:stCondLst>
                                        </p:cTn>
                                        <p:tgtEl>
                                          <p:spTgt spid="1034"/>
                                        </p:tgtEl>
                                        <p:attrNameLst>
                                          <p:attrName>style.visibility</p:attrName>
                                        </p:attrNameLst>
                                      </p:cBhvr>
                                      <p:to>
                                        <p:strVal val="visible"/>
                                      </p:to>
                                    </p:set>
                                    <p:animEffect transition="in" filter="fade">
                                      <p:cBhvr>
                                        <p:cTn id="7" dur="1000"/>
                                        <p:tgtEl>
                                          <p:spTgt spid="1034"/>
                                        </p:tgtEl>
                                      </p:cBhvr>
                                    </p:animEffect>
                                  </p:childTnLst>
                                </p:cTn>
                              </p:par>
                            </p:childTnLst>
                          </p:cTn>
                        </p:par>
                        <p:par>
                          <p:cTn id="8" fill="hold">
                            <p:stCondLst>
                              <p:cond delay="1500"/>
                            </p:stCondLst>
                            <p:childTnLst>
                              <p:par>
                                <p:cTn id="9" presetID="10" presetClass="entr" presetSubtype="0" fill="hold" nodeType="afterEffect">
                                  <p:stCondLst>
                                    <p:cond delay="500"/>
                                  </p:stCondLst>
                                  <p:childTnLst>
                                    <p:set>
                                      <p:cBhvr>
                                        <p:cTn id="10" dur="1" fill="hold">
                                          <p:stCondLst>
                                            <p:cond delay="0"/>
                                          </p:stCondLst>
                                        </p:cTn>
                                        <p:tgtEl>
                                          <p:spTgt spid="1027"/>
                                        </p:tgtEl>
                                        <p:attrNameLst>
                                          <p:attrName>style.visibility</p:attrName>
                                        </p:attrNameLst>
                                      </p:cBhvr>
                                      <p:to>
                                        <p:strVal val="visible"/>
                                      </p:to>
                                    </p:set>
                                    <p:animEffect transition="in" filter="fade">
                                      <p:cBhvr>
                                        <p:cTn id="11" dur="1000"/>
                                        <p:tgtEl>
                                          <p:spTgt spid="1027"/>
                                        </p:tgtEl>
                                      </p:cBhvr>
                                    </p:animEffect>
                                  </p:childTnLst>
                                </p:cTn>
                              </p:par>
                            </p:childTnLst>
                          </p:cTn>
                        </p:par>
                        <p:par>
                          <p:cTn id="12" fill="hold">
                            <p:stCondLst>
                              <p:cond delay="3000"/>
                            </p:stCondLst>
                            <p:childTnLst>
                              <p:par>
                                <p:cTn id="13" presetID="10" presetClass="entr" presetSubtype="0" fill="hold" nodeType="afterEffect">
                                  <p:stCondLst>
                                    <p:cond delay="500"/>
                                  </p:stCondLst>
                                  <p:childTnLst>
                                    <p:set>
                                      <p:cBhvr>
                                        <p:cTn id="14" dur="1" fill="hold">
                                          <p:stCondLst>
                                            <p:cond delay="0"/>
                                          </p:stCondLst>
                                        </p:cTn>
                                        <p:tgtEl>
                                          <p:spTgt spid="1028"/>
                                        </p:tgtEl>
                                        <p:attrNameLst>
                                          <p:attrName>style.visibility</p:attrName>
                                        </p:attrNameLst>
                                      </p:cBhvr>
                                      <p:to>
                                        <p:strVal val="visible"/>
                                      </p:to>
                                    </p:set>
                                    <p:animEffect transition="in" filter="fade">
                                      <p:cBhvr>
                                        <p:cTn id="15" dur="1000"/>
                                        <p:tgtEl>
                                          <p:spTgt spid="1028"/>
                                        </p:tgtEl>
                                      </p:cBhvr>
                                    </p:animEffect>
                                  </p:childTnLst>
                                </p:cTn>
                              </p:par>
                            </p:childTnLst>
                          </p:cTn>
                        </p:par>
                        <p:par>
                          <p:cTn id="16" fill="hold">
                            <p:stCondLst>
                              <p:cond delay="4500"/>
                            </p:stCondLst>
                            <p:childTnLst>
                              <p:par>
                                <p:cTn id="17" presetID="10" presetClass="entr" presetSubtype="0" fill="hold" nodeType="afterEffect">
                                  <p:stCondLst>
                                    <p:cond delay="500"/>
                                  </p:stCondLst>
                                  <p:childTnLst>
                                    <p:set>
                                      <p:cBhvr>
                                        <p:cTn id="18" dur="1" fill="hold">
                                          <p:stCondLst>
                                            <p:cond delay="0"/>
                                          </p:stCondLst>
                                        </p:cTn>
                                        <p:tgtEl>
                                          <p:spTgt spid="1029"/>
                                        </p:tgtEl>
                                        <p:attrNameLst>
                                          <p:attrName>style.visibility</p:attrName>
                                        </p:attrNameLst>
                                      </p:cBhvr>
                                      <p:to>
                                        <p:strVal val="visible"/>
                                      </p:to>
                                    </p:set>
                                    <p:animEffect transition="in" filter="fade">
                                      <p:cBhvr>
                                        <p:cTn id="19" dur="1000"/>
                                        <p:tgtEl>
                                          <p:spTgt spid="1029"/>
                                        </p:tgtEl>
                                      </p:cBhvr>
                                    </p:animEffect>
                                  </p:childTnLst>
                                </p:cTn>
                              </p:par>
                            </p:childTnLst>
                          </p:cTn>
                        </p:par>
                        <p:par>
                          <p:cTn id="20" fill="hold">
                            <p:stCondLst>
                              <p:cond delay="6000"/>
                            </p:stCondLst>
                            <p:childTnLst>
                              <p:par>
                                <p:cTn id="21" presetID="10" presetClass="entr" presetSubtype="0" fill="hold" nodeType="afterEffect">
                                  <p:stCondLst>
                                    <p:cond delay="500"/>
                                  </p:stCondLst>
                                  <p:childTnLst>
                                    <p:set>
                                      <p:cBhvr>
                                        <p:cTn id="22" dur="1" fill="hold">
                                          <p:stCondLst>
                                            <p:cond delay="0"/>
                                          </p:stCondLst>
                                        </p:cTn>
                                        <p:tgtEl>
                                          <p:spTgt spid="1030"/>
                                        </p:tgtEl>
                                        <p:attrNameLst>
                                          <p:attrName>style.visibility</p:attrName>
                                        </p:attrNameLst>
                                      </p:cBhvr>
                                      <p:to>
                                        <p:strVal val="visible"/>
                                      </p:to>
                                    </p:set>
                                    <p:animEffect transition="in" filter="fade">
                                      <p:cBhvr>
                                        <p:cTn id="23" dur="1000"/>
                                        <p:tgtEl>
                                          <p:spTgt spid="1030"/>
                                        </p:tgtEl>
                                      </p:cBhvr>
                                    </p:animEffect>
                                  </p:childTnLst>
                                </p:cTn>
                              </p:par>
                            </p:childTnLst>
                          </p:cTn>
                        </p:par>
                        <p:par>
                          <p:cTn id="24" fill="hold">
                            <p:stCondLst>
                              <p:cond delay="7500"/>
                            </p:stCondLst>
                            <p:childTnLst>
                              <p:par>
                                <p:cTn id="25" presetID="10" presetClass="entr" presetSubtype="0" fill="hold" nodeType="afterEffect">
                                  <p:stCondLst>
                                    <p:cond delay="500"/>
                                  </p:stCondLst>
                                  <p:childTnLst>
                                    <p:set>
                                      <p:cBhvr>
                                        <p:cTn id="26" dur="1" fill="hold">
                                          <p:stCondLst>
                                            <p:cond delay="0"/>
                                          </p:stCondLst>
                                        </p:cTn>
                                        <p:tgtEl>
                                          <p:spTgt spid="1031"/>
                                        </p:tgtEl>
                                        <p:attrNameLst>
                                          <p:attrName>style.visibility</p:attrName>
                                        </p:attrNameLst>
                                      </p:cBhvr>
                                      <p:to>
                                        <p:strVal val="visible"/>
                                      </p:to>
                                    </p:set>
                                    <p:animEffect transition="in" filter="fade">
                                      <p:cBhvr>
                                        <p:cTn id="27" dur="1000"/>
                                        <p:tgtEl>
                                          <p:spTgt spid="1031"/>
                                        </p:tgtEl>
                                      </p:cBhvr>
                                    </p:animEffect>
                                  </p:childTnLst>
                                </p:cTn>
                              </p:par>
                            </p:childTnLst>
                          </p:cTn>
                        </p:par>
                        <p:par>
                          <p:cTn id="28" fill="hold">
                            <p:stCondLst>
                              <p:cond delay="9000"/>
                            </p:stCondLst>
                            <p:childTnLst>
                              <p:par>
                                <p:cTn id="29" presetID="10" presetClass="entr" presetSubtype="0" fill="hold" nodeType="afterEffect">
                                  <p:stCondLst>
                                    <p:cond delay="500"/>
                                  </p:stCondLst>
                                  <p:childTnLst>
                                    <p:set>
                                      <p:cBhvr>
                                        <p:cTn id="30" dur="1" fill="hold">
                                          <p:stCondLst>
                                            <p:cond delay="0"/>
                                          </p:stCondLst>
                                        </p:cTn>
                                        <p:tgtEl>
                                          <p:spTgt spid="1032"/>
                                        </p:tgtEl>
                                        <p:attrNameLst>
                                          <p:attrName>style.visibility</p:attrName>
                                        </p:attrNameLst>
                                      </p:cBhvr>
                                      <p:to>
                                        <p:strVal val="visible"/>
                                      </p:to>
                                    </p:set>
                                    <p:animEffect transition="in" filter="fade">
                                      <p:cBhvr>
                                        <p:cTn id="31" dur="1000"/>
                                        <p:tgtEl>
                                          <p:spTgt spid="1032"/>
                                        </p:tgtEl>
                                      </p:cBhvr>
                                    </p:animEffect>
                                  </p:childTnLst>
                                </p:cTn>
                              </p:par>
                            </p:childTnLst>
                          </p:cTn>
                        </p:par>
                        <p:par>
                          <p:cTn id="32" fill="hold">
                            <p:stCondLst>
                              <p:cond delay="10500"/>
                            </p:stCondLst>
                            <p:childTnLst>
                              <p:par>
                                <p:cTn id="33" presetID="10" presetClass="entr" presetSubtype="0" fill="hold" nodeType="afterEffect">
                                  <p:stCondLst>
                                    <p:cond delay="500"/>
                                  </p:stCondLst>
                                  <p:childTnLst>
                                    <p:set>
                                      <p:cBhvr>
                                        <p:cTn id="34" dur="1" fill="hold">
                                          <p:stCondLst>
                                            <p:cond delay="0"/>
                                          </p:stCondLst>
                                        </p:cTn>
                                        <p:tgtEl>
                                          <p:spTgt spid="1033"/>
                                        </p:tgtEl>
                                        <p:attrNameLst>
                                          <p:attrName>style.visibility</p:attrName>
                                        </p:attrNameLst>
                                      </p:cBhvr>
                                      <p:to>
                                        <p:strVal val="visible"/>
                                      </p:to>
                                    </p:set>
                                    <p:animEffect transition="in" filter="fade">
                                      <p:cBhvr>
                                        <p:cTn id="35" dur="1000"/>
                                        <p:tgtEl>
                                          <p:spTgt spid="1033"/>
                                        </p:tgtEl>
                                      </p:cBhvr>
                                    </p:animEffect>
                                  </p:childTnLst>
                                </p:cTn>
                              </p:par>
                            </p:childTnLst>
                          </p:cTn>
                        </p:par>
                        <p:par>
                          <p:cTn id="36" fill="hold">
                            <p:stCondLst>
                              <p:cond delay="12000"/>
                            </p:stCondLst>
                            <p:childTnLst>
                              <p:par>
                                <p:cTn id="37" presetID="10" presetClass="entr" presetSubtype="0" fill="hold" nodeType="afterEffect">
                                  <p:stCondLst>
                                    <p:cond delay="500"/>
                                  </p:stCondLst>
                                  <p:childTnLst>
                                    <p:set>
                                      <p:cBhvr>
                                        <p:cTn id="38" dur="1" fill="hold">
                                          <p:stCondLst>
                                            <p:cond delay="0"/>
                                          </p:stCondLst>
                                        </p:cTn>
                                        <p:tgtEl>
                                          <p:spTgt spid="1035"/>
                                        </p:tgtEl>
                                        <p:attrNameLst>
                                          <p:attrName>style.visibility</p:attrName>
                                        </p:attrNameLst>
                                      </p:cBhvr>
                                      <p:to>
                                        <p:strVal val="visible"/>
                                      </p:to>
                                    </p:set>
                                    <p:animEffect transition="in" filter="fade">
                                      <p:cBhvr>
                                        <p:cTn id="39" dur="1000"/>
                                        <p:tgtEl>
                                          <p:spTgt spid="1035"/>
                                        </p:tgtEl>
                                      </p:cBhvr>
                                    </p:animEffect>
                                  </p:childTnLst>
                                </p:cTn>
                              </p:par>
                            </p:childTnLst>
                          </p:cTn>
                        </p:par>
                        <p:par>
                          <p:cTn id="40" fill="hold">
                            <p:stCondLst>
                              <p:cond delay="13500"/>
                            </p:stCondLst>
                            <p:childTnLst>
                              <p:par>
                                <p:cTn id="41" presetID="10" presetClass="entr" presetSubtype="0" fill="hold" nodeType="afterEffect">
                                  <p:stCondLst>
                                    <p:cond delay="500"/>
                                  </p:stCondLst>
                                  <p:childTnLst>
                                    <p:set>
                                      <p:cBhvr>
                                        <p:cTn id="42" dur="1" fill="hold">
                                          <p:stCondLst>
                                            <p:cond delay="0"/>
                                          </p:stCondLst>
                                        </p:cTn>
                                        <p:tgtEl>
                                          <p:spTgt spid="1036"/>
                                        </p:tgtEl>
                                        <p:attrNameLst>
                                          <p:attrName>style.visibility</p:attrName>
                                        </p:attrNameLst>
                                      </p:cBhvr>
                                      <p:to>
                                        <p:strVal val="visible"/>
                                      </p:to>
                                    </p:set>
                                    <p:animEffect transition="in" filter="fade">
                                      <p:cBhvr>
                                        <p:cTn id="43" dur="1000"/>
                                        <p:tgtEl>
                                          <p:spTgt spid="1036"/>
                                        </p:tgtEl>
                                      </p:cBhvr>
                                    </p:animEffect>
                                  </p:childTnLst>
                                </p:cTn>
                              </p:par>
                            </p:childTnLst>
                          </p:cTn>
                        </p:par>
                        <p:par>
                          <p:cTn id="44" fill="hold">
                            <p:stCondLst>
                              <p:cond delay="15000"/>
                            </p:stCondLst>
                            <p:childTnLst>
                              <p:par>
                                <p:cTn id="45" presetID="42" presetClass="entr" presetSubtype="0" fill="hold" nodeType="afterEffect">
                                  <p:stCondLst>
                                    <p:cond delay="0"/>
                                  </p:stCondLst>
                                  <p:childTnLst>
                                    <p:set>
                                      <p:cBhvr>
                                        <p:cTn id="46" dur="1" fill="hold">
                                          <p:stCondLst>
                                            <p:cond delay="0"/>
                                          </p:stCondLst>
                                        </p:cTn>
                                        <p:tgtEl>
                                          <p:spTgt spid="3"/>
                                        </p:tgtEl>
                                        <p:attrNameLst>
                                          <p:attrName>style.visibility</p:attrName>
                                        </p:attrNameLst>
                                      </p:cBhvr>
                                      <p:to>
                                        <p:strVal val="visible"/>
                                      </p:to>
                                    </p:set>
                                    <p:animEffect transition="in" filter="fade">
                                      <p:cBhvr>
                                        <p:cTn id="47" dur="1000"/>
                                        <p:tgtEl>
                                          <p:spTgt spid="3"/>
                                        </p:tgtEl>
                                      </p:cBhvr>
                                    </p:animEffect>
                                    <p:anim calcmode="lin" valueType="num">
                                      <p:cBhvr>
                                        <p:cTn id="48" dur="1000" fill="hold"/>
                                        <p:tgtEl>
                                          <p:spTgt spid="3"/>
                                        </p:tgtEl>
                                        <p:attrNameLst>
                                          <p:attrName>ppt_x</p:attrName>
                                        </p:attrNameLst>
                                      </p:cBhvr>
                                      <p:tavLst>
                                        <p:tav tm="0">
                                          <p:val>
                                            <p:strVal val="#ppt_x"/>
                                          </p:val>
                                        </p:tav>
                                        <p:tav tm="100000">
                                          <p:val>
                                            <p:strVal val="#ppt_x"/>
                                          </p:val>
                                        </p:tav>
                                      </p:tavLst>
                                    </p:anim>
                                    <p:anim calcmode="lin" valueType="num">
                                      <p:cBhvr>
                                        <p:cTn id="4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0F3142-07F1-4B2E-A62A-214D8A5FD51B}"/>
              </a:ext>
            </a:extLst>
          </p:cNvPr>
          <p:cNvSpPr>
            <a:spLocks noGrp="1"/>
          </p:cNvSpPr>
          <p:nvPr>
            <p:ph type="title"/>
          </p:nvPr>
        </p:nvSpPr>
        <p:spPr/>
        <p:txBody>
          <a:bodyPr>
            <a:normAutofit/>
          </a:bodyPr>
          <a:lstStyle/>
          <a:p>
            <a:r>
              <a:rPr lang="nl-NL" dirty="0" err="1"/>
              <a:t>Oracle’s</a:t>
            </a:r>
            <a:r>
              <a:rPr lang="nl-NL" dirty="0"/>
              <a:t> Machine Learning     </a:t>
            </a:r>
            <a:r>
              <a:rPr lang="nl-NL" dirty="0" err="1"/>
              <a:t>architecture</a:t>
            </a:r>
            <a:endParaRPr lang="en-NL" dirty="0"/>
          </a:p>
        </p:txBody>
      </p:sp>
      <p:sp>
        <p:nvSpPr>
          <p:cNvPr id="4" name="Content Placeholder 3">
            <a:extLst>
              <a:ext uri="{FF2B5EF4-FFF2-40B4-BE49-F238E27FC236}">
                <a16:creationId xmlns:a16="http://schemas.microsoft.com/office/drawing/2014/main" id="{075F95A2-753F-4581-86D0-00F37CC86108}"/>
              </a:ext>
            </a:extLst>
          </p:cNvPr>
          <p:cNvSpPr>
            <a:spLocks noGrp="1"/>
          </p:cNvSpPr>
          <p:nvPr>
            <p:ph idx="1"/>
          </p:nvPr>
        </p:nvSpPr>
        <p:spPr/>
        <p:txBody>
          <a:bodyPr/>
          <a:lstStyle/>
          <a:p>
            <a:endParaRPr lang="en-NL"/>
          </a:p>
        </p:txBody>
      </p:sp>
      <p:pic>
        <p:nvPicPr>
          <p:cNvPr id="6" name="Picture 5">
            <a:extLst>
              <a:ext uri="{FF2B5EF4-FFF2-40B4-BE49-F238E27FC236}">
                <a16:creationId xmlns:a16="http://schemas.microsoft.com/office/drawing/2014/main" id="{EBF4730B-F9EA-41E5-839B-325DF1213E8A}"/>
              </a:ext>
            </a:extLst>
          </p:cNvPr>
          <p:cNvPicPr>
            <a:picLocks noChangeAspect="1"/>
          </p:cNvPicPr>
          <p:nvPr/>
        </p:nvPicPr>
        <p:blipFill>
          <a:blip r:embed="rId2"/>
          <a:stretch>
            <a:fillRect/>
          </a:stretch>
        </p:blipFill>
        <p:spPr>
          <a:xfrm>
            <a:off x="720117" y="936050"/>
            <a:ext cx="8401252" cy="3472194"/>
          </a:xfrm>
          <a:prstGeom prst="rect">
            <a:avLst/>
          </a:prstGeom>
        </p:spPr>
      </p:pic>
      <p:sp>
        <p:nvSpPr>
          <p:cNvPr id="7" name="TextBox 6">
            <a:extLst>
              <a:ext uri="{FF2B5EF4-FFF2-40B4-BE49-F238E27FC236}">
                <a16:creationId xmlns:a16="http://schemas.microsoft.com/office/drawing/2014/main" id="{AC106C76-90F1-4BFC-A1B3-998E82B52AAA}"/>
              </a:ext>
            </a:extLst>
          </p:cNvPr>
          <p:cNvSpPr txBox="1"/>
          <p:nvPr/>
        </p:nvSpPr>
        <p:spPr>
          <a:xfrm>
            <a:off x="266479" y="2291554"/>
            <a:ext cx="453650" cy="600164"/>
          </a:xfrm>
          <a:prstGeom prst="rect">
            <a:avLst/>
          </a:prstGeom>
          <a:noFill/>
        </p:spPr>
        <p:txBody>
          <a:bodyPr wrap="none" lIns="0" tIns="0" rIns="0" bIns="0" rtlCol="0">
            <a:spAutoFit/>
          </a:bodyPr>
          <a:lstStyle/>
          <a:p>
            <a:r>
              <a:rPr lang="nl-NL" sz="1300" dirty="0">
                <a:solidFill>
                  <a:schemeClr val="tx1">
                    <a:lumMod val="50000"/>
                    <a:lumOff val="50000"/>
                  </a:schemeClr>
                </a:solidFill>
                <a:latin typeface="Arial Unicode MS"/>
              </a:rPr>
              <a:t>OLTP</a:t>
            </a:r>
          </a:p>
          <a:p>
            <a:r>
              <a:rPr lang="nl-NL" sz="1300" dirty="0" err="1">
                <a:solidFill>
                  <a:schemeClr val="tx1">
                    <a:lumMod val="50000"/>
                    <a:lumOff val="50000"/>
                  </a:schemeClr>
                </a:solidFill>
                <a:latin typeface="Arial Unicode MS"/>
              </a:rPr>
              <a:t>IoT</a:t>
            </a:r>
            <a:endParaRPr lang="nl-NL" sz="1300" dirty="0">
              <a:solidFill>
                <a:schemeClr val="tx1">
                  <a:lumMod val="50000"/>
                  <a:lumOff val="50000"/>
                </a:schemeClr>
              </a:solidFill>
              <a:latin typeface="Arial Unicode MS"/>
            </a:endParaRPr>
          </a:p>
          <a:p>
            <a:r>
              <a:rPr lang="nl-NL" sz="1300" dirty="0" err="1">
                <a:solidFill>
                  <a:schemeClr val="tx1">
                    <a:lumMod val="50000"/>
                    <a:lumOff val="50000"/>
                  </a:schemeClr>
                </a:solidFill>
                <a:latin typeface="Arial Unicode MS"/>
              </a:rPr>
              <a:t>Social</a:t>
            </a:r>
            <a:endParaRPr lang="en-NL" sz="1300" dirty="0" err="1">
              <a:solidFill>
                <a:schemeClr val="tx1">
                  <a:lumMod val="50000"/>
                  <a:lumOff val="50000"/>
                </a:schemeClr>
              </a:solidFill>
              <a:latin typeface="Arial Unicode MS"/>
            </a:endParaRPr>
          </a:p>
        </p:txBody>
      </p:sp>
      <p:sp>
        <p:nvSpPr>
          <p:cNvPr id="8" name="Cloud 7">
            <a:extLst>
              <a:ext uri="{FF2B5EF4-FFF2-40B4-BE49-F238E27FC236}">
                <a16:creationId xmlns:a16="http://schemas.microsoft.com/office/drawing/2014/main" id="{38750425-A912-4ADF-B0D7-AE1560F66EA3}"/>
              </a:ext>
            </a:extLst>
          </p:cNvPr>
          <p:cNvSpPr/>
          <p:nvPr/>
        </p:nvSpPr>
        <p:spPr>
          <a:xfrm>
            <a:off x="7865290" y="936050"/>
            <a:ext cx="1077099" cy="559569"/>
          </a:xfrm>
          <a:prstGeom prst="cloud">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endParaRPr lang="en-NL" sz="2400"/>
          </a:p>
        </p:txBody>
      </p:sp>
      <p:sp>
        <p:nvSpPr>
          <p:cNvPr id="9" name="TextBox 8">
            <a:extLst>
              <a:ext uri="{FF2B5EF4-FFF2-40B4-BE49-F238E27FC236}">
                <a16:creationId xmlns:a16="http://schemas.microsoft.com/office/drawing/2014/main" id="{23185223-E8B5-4859-A389-10901342C963}"/>
              </a:ext>
            </a:extLst>
          </p:cNvPr>
          <p:cNvSpPr txBox="1"/>
          <p:nvPr/>
        </p:nvSpPr>
        <p:spPr>
          <a:xfrm>
            <a:off x="8067225" y="1015786"/>
            <a:ext cx="713337" cy="400110"/>
          </a:xfrm>
          <a:prstGeom prst="rect">
            <a:avLst/>
          </a:prstGeom>
          <a:noFill/>
        </p:spPr>
        <p:txBody>
          <a:bodyPr wrap="none" lIns="0" tIns="0" rIns="0" bIns="0" rtlCol="0">
            <a:spAutoFit/>
          </a:bodyPr>
          <a:lstStyle/>
          <a:p>
            <a:r>
              <a:rPr lang="nl-NL" sz="1300" dirty="0"/>
              <a:t>Analytics </a:t>
            </a:r>
          </a:p>
          <a:p>
            <a:r>
              <a:rPr lang="nl-NL" sz="1300" dirty="0"/>
              <a:t>Cloud</a:t>
            </a:r>
            <a:endParaRPr lang="en-NL" sz="1300" dirty="0" err="1"/>
          </a:p>
        </p:txBody>
      </p:sp>
      <p:pic>
        <p:nvPicPr>
          <p:cNvPr id="7170" name="Picture 2" descr="Image result for machine learning">
            <a:extLst>
              <a:ext uri="{FF2B5EF4-FFF2-40B4-BE49-F238E27FC236}">
                <a16:creationId xmlns:a16="http://schemas.microsoft.com/office/drawing/2014/main" id="{CDA745F1-6C5D-43E0-ACA4-8F78F9482300}"/>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8247157" y="596045"/>
            <a:ext cx="874211" cy="58306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Image result for machine learning">
            <a:extLst>
              <a:ext uri="{FF2B5EF4-FFF2-40B4-BE49-F238E27FC236}">
                <a16:creationId xmlns:a16="http://schemas.microsoft.com/office/drawing/2014/main" id="{2E80D654-BB2E-4E81-9F68-D683AD5CFB7F}"/>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6122176" y="1415854"/>
            <a:ext cx="874211" cy="58306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Image result for machine learning">
            <a:extLst>
              <a:ext uri="{FF2B5EF4-FFF2-40B4-BE49-F238E27FC236}">
                <a16:creationId xmlns:a16="http://schemas.microsoft.com/office/drawing/2014/main" id="{F0DEF04A-C89D-4F22-A25D-9AEC3C9AE3DB}"/>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5311547" y="3332252"/>
            <a:ext cx="874211" cy="58306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Image result for machine learning">
            <a:extLst>
              <a:ext uri="{FF2B5EF4-FFF2-40B4-BE49-F238E27FC236}">
                <a16:creationId xmlns:a16="http://schemas.microsoft.com/office/drawing/2014/main" id="{87030727-6932-4D03-A345-F757118F84F1}"/>
              </a:ext>
            </a:extLst>
          </p:cNvPr>
          <p:cNvPicPr>
            <a:picLocks noChangeAspect="1" noChangeArrowheads="1"/>
          </p:cNvPicPr>
          <p:nvPr/>
        </p:nvPicPr>
        <p:blipFill>
          <a:blip r:embed="rId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a:off x="3363843" y="61385"/>
            <a:ext cx="874211" cy="583060"/>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56402862-BEA9-402B-B5BD-B86621AEC3D7}"/>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8F0BECEF-05AC-47B4-B1ED-EB1045039475}"/>
              </a:ext>
            </a:extLst>
          </p:cNvPr>
          <p:cNvSpPr>
            <a:spLocks noGrp="1"/>
          </p:cNvSpPr>
          <p:nvPr>
            <p:ph type="sldNum" sz="quarter" idx="12"/>
          </p:nvPr>
        </p:nvSpPr>
        <p:spPr/>
        <p:txBody>
          <a:bodyPr/>
          <a:lstStyle/>
          <a:p>
            <a:fld id="{14F1411D-0280-154F-AEAC-4C20B7AA46B2}" type="slidenum">
              <a:rPr lang="nl-NL" smtClean="0"/>
              <a:t>75</a:t>
            </a:fld>
            <a:endParaRPr lang="nl-NL"/>
          </a:p>
        </p:txBody>
      </p:sp>
    </p:spTree>
    <p:extLst>
      <p:ext uri="{BB962C8B-B14F-4D97-AF65-F5344CB8AC3E}">
        <p14:creationId xmlns:p14="http://schemas.microsoft.com/office/powerpoint/2010/main" val="30954320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170"/>
                                        </p:tgtEl>
                                      </p:cBhvr>
                                    </p:animEffect>
                                    <p:animScale>
                                      <p:cBhvr>
                                        <p:cTn id="7" dur="250" autoRev="1" fill="hold"/>
                                        <p:tgtEl>
                                          <p:spTgt spid="7170"/>
                                        </p:tgtEl>
                                      </p:cBhvr>
                                      <p:by x="105000" y="105000"/>
                                    </p:animScale>
                                  </p:childTnLst>
                                </p:cTn>
                              </p:par>
                              <p:par>
                                <p:cTn id="8" presetID="26" presetClass="emph" presetSubtype="0" fill="hold" nodeType="withEffect">
                                  <p:stCondLst>
                                    <p:cond delay="0"/>
                                  </p:stCondLst>
                                  <p:childTnLst>
                                    <p:animEffect transition="out" filter="fade">
                                      <p:cBhvr>
                                        <p:cTn id="9" dur="500" tmFilter="0, 0; .2, .5; .8, .5; 1, 0"/>
                                        <p:tgtEl>
                                          <p:spTgt spid="11"/>
                                        </p:tgtEl>
                                      </p:cBhvr>
                                    </p:animEffect>
                                    <p:animScale>
                                      <p:cBhvr>
                                        <p:cTn id="10" dur="250" autoRev="1" fill="hold"/>
                                        <p:tgtEl>
                                          <p:spTgt spid="11"/>
                                        </p:tgtEl>
                                      </p:cBhvr>
                                      <p:by x="105000" y="105000"/>
                                    </p:animScale>
                                  </p:childTnLst>
                                </p:cTn>
                              </p:par>
                              <p:par>
                                <p:cTn id="11" presetID="26" presetClass="emph" presetSubtype="0" fill="hold" nodeType="withEffect">
                                  <p:stCondLst>
                                    <p:cond delay="0"/>
                                  </p:stCondLst>
                                  <p:childTnLst>
                                    <p:animEffect transition="out" filter="fade">
                                      <p:cBhvr>
                                        <p:cTn id="12" dur="500" tmFilter="0, 0; .2, .5; .8, .5; 1, 0"/>
                                        <p:tgtEl>
                                          <p:spTgt spid="12"/>
                                        </p:tgtEl>
                                      </p:cBhvr>
                                    </p:animEffect>
                                    <p:animScale>
                                      <p:cBhvr>
                                        <p:cTn id="13"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5C5E1D1-C20D-4F38-8115-083DC9EC6FAC}"/>
              </a:ext>
            </a:extLst>
          </p:cNvPr>
          <p:cNvSpPr>
            <a:spLocks noGrp="1"/>
          </p:cNvSpPr>
          <p:nvPr>
            <p:ph type="title"/>
          </p:nvPr>
        </p:nvSpPr>
        <p:spPr/>
        <p:txBody>
          <a:bodyPr/>
          <a:lstStyle/>
          <a:p>
            <a:r>
              <a:rPr lang="nl-NL" dirty="0" err="1"/>
              <a:t>What</a:t>
            </a:r>
            <a:r>
              <a:rPr lang="nl-NL" dirty="0"/>
              <a:t> is Oracle </a:t>
            </a:r>
            <a:r>
              <a:rPr lang="nl-NL" dirty="0" err="1"/>
              <a:t>doing</a:t>
            </a:r>
            <a:r>
              <a:rPr lang="nl-NL" dirty="0"/>
              <a:t> </a:t>
            </a:r>
            <a:r>
              <a:rPr lang="nl-NL" dirty="0" err="1"/>
              <a:t>around</a:t>
            </a:r>
            <a:r>
              <a:rPr lang="nl-NL" dirty="0"/>
              <a:t> </a:t>
            </a:r>
            <a:br>
              <a:rPr lang="nl-NL" dirty="0"/>
            </a:br>
            <a:r>
              <a:rPr lang="nl-NL" dirty="0"/>
              <a:t>Machine Learning?</a:t>
            </a:r>
            <a:endParaRPr lang="en-NL" dirty="0"/>
          </a:p>
        </p:txBody>
      </p:sp>
      <p:sp>
        <p:nvSpPr>
          <p:cNvPr id="4" name="Text Placeholder 3">
            <a:extLst>
              <a:ext uri="{FF2B5EF4-FFF2-40B4-BE49-F238E27FC236}">
                <a16:creationId xmlns:a16="http://schemas.microsoft.com/office/drawing/2014/main" id="{4B91C6EE-F32D-4649-9149-DA39FBDBA22C}"/>
              </a:ext>
            </a:extLst>
          </p:cNvPr>
          <p:cNvSpPr>
            <a:spLocks noGrp="1"/>
          </p:cNvSpPr>
          <p:nvPr>
            <p:ph idx="1"/>
          </p:nvPr>
        </p:nvSpPr>
        <p:spPr/>
        <p:txBody>
          <a:bodyPr>
            <a:normAutofit fontScale="85000" lnSpcReduction="20000"/>
          </a:bodyPr>
          <a:lstStyle/>
          <a:p>
            <a:r>
              <a:rPr lang="nl-NL" dirty="0" err="1"/>
              <a:t>Autonomous</a:t>
            </a:r>
            <a:r>
              <a:rPr lang="nl-NL" dirty="0"/>
              <a:t> Data Warehouse</a:t>
            </a:r>
          </a:p>
          <a:p>
            <a:pPr lvl="1"/>
            <a:r>
              <a:rPr lang="nl-NL" dirty="0"/>
              <a:t>Data </a:t>
            </a:r>
            <a:r>
              <a:rPr lang="nl-NL" dirty="0" err="1"/>
              <a:t>mining</a:t>
            </a:r>
            <a:r>
              <a:rPr lang="nl-NL" dirty="0"/>
              <a:t> &amp; ML </a:t>
            </a:r>
            <a:r>
              <a:rPr lang="nl-NL" dirty="0" err="1"/>
              <a:t>algorithms</a:t>
            </a:r>
            <a:endParaRPr lang="nl-NL" dirty="0"/>
          </a:p>
          <a:p>
            <a:pPr lvl="1"/>
            <a:r>
              <a:rPr lang="nl-NL" dirty="0"/>
              <a:t>R &amp; SQL in Database</a:t>
            </a:r>
          </a:p>
          <a:p>
            <a:pPr lvl="1"/>
            <a:r>
              <a:rPr lang="nl-NL" dirty="0"/>
              <a:t>Apache Zeppelin </a:t>
            </a:r>
            <a:r>
              <a:rPr lang="nl-NL" dirty="0" err="1"/>
              <a:t>based</a:t>
            </a:r>
            <a:r>
              <a:rPr lang="nl-NL" dirty="0"/>
              <a:t> Notebook</a:t>
            </a:r>
            <a:br>
              <a:rPr lang="nl-NL" dirty="0"/>
            </a:br>
            <a:r>
              <a:rPr lang="nl-NL" dirty="0"/>
              <a:t>for Machine Learning (data </a:t>
            </a:r>
            <a:r>
              <a:rPr lang="nl-NL" dirty="0" err="1"/>
              <a:t>science</a:t>
            </a:r>
            <a:r>
              <a:rPr lang="nl-NL"/>
              <a:t> lab)</a:t>
            </a:r>
            <a:br>
              <a:rPr lang="nl-NL" dirty="0"/>
            </a:br>
            <a:br>
              <a:rPr lang="nl-NL" dirty="0"/>
            </a:br>
            <a:endParaRPr lang="nl-NL" dirty="0"/>
          </a:p>
          <a:p>
            <a:r>
              <a:rPr lang="nl-NL" dirty="0"/>
              <a:t>Big Data [SQL] Cloud</a:t>
            </a:r>
          </a:p>
          <a:p>
            <a:pPr lvl="1"/>
            <a:r>
              <a:rPr lang="nl-NL" dirty="0" err="1"/>
              <a:t>Managed</a:t>
            </a:r>
            <a:r>
              <a:rPr lang="nl-NL" dirty="0"/>
              <a:t> </a:t>
            </a:r>
            <a:r>
              <a:rPr lang="nl-NL" dirty="0" err="1"/>
              <a:t>Hadoop</a:t>
            </a:r>
            <a:r>
              <a:rPr lang="nl-NL" dirty="0"/>
              <a:t> &amp; Apache </a:t>
            </a:r>
            <a:r>
              <a:rPr lang="nl-NL" dirty="0" err="1"/>
              <a:t>Spark</a:t>
            </a:r>
            <a:endParaRPr lang="nl-NL" dirty="0"/>
          </a:p>
          <a:p>
            <a:pPr lvl="1"/>
            <a:r>
              <a:rPr lang="nl-NL" dirty="0"/>
              <a:t>Run SQL Analytics </a:t>
            </a:r>
            <a:r>
              <a:rPr lang="nl-NL" dirty="0" err="1"/>
              <a:t>across</a:t>
            </a:r>
            <a:r>
              <a:rPr lang="nl-NL" dirty="0"/>
              <a:t> data sources</a:t>
            </a:r>
            <a:br>
              <a:rPr lang="nl-NL" dirty="0"/>
            </a:br>
            <a:endParaRPr lang="nl-NL" dirty="0"/>
          </a:p>
          <a:p>
            <a:r>
              <a:rPr lang="nl-NL" dirty="0"/>
              <a:t>Analytics Cloud</a:t>
            </a:r>
            <a:br>
              <a:rPr lang="nl-NL" dirty="0"/>
            </a:br>
            <a:br>
              <a:rPr lang="nl-NL" dirty="0"/>
            </a:br>
            <a:endParaRPr lang="nl-NL" dirty="0"/>
          </a:p>
          <a:p>
            <a:r>
              <a:rPr lang="nl-NL" dirty="0"/>
              <a:t>Data </a:t>
            </a:r>
            <a:r>
              <a:rPr lang="nl-NL" dirty="0" err="1"/>
              <a:t>Science</a:t>
            </a:r>
            <a:r>
              <a:rPr lang="nl-NL" dirty="0"/>
              <a:t> Cloud</a:t>
            </a:r>
          </a:p>
          <a:p>
            <a:pPr lvl="1"/>
            <a:r>
              <a:rPr lang="nl-NL" dirty="0"/>
              <a:t>Data </a:t>
            </a:r>
            <a:r>
              <a:rPr lang="nl-NL" dirty="0" err="1"/>
              <a:t>Science</a:t>
            </a:r>
            <a:r>
              <a:rPr lang="nl-NL" dirty="0"/>
              <a:t> </a:t>
            </a:r>
            <a:r>
              <a:rPr lang="nl-NL" dirty="0" err="1"/>
              <a:t>Collaboration</a:t>
            </a:r>
            <a:r>
              <a:rPr lang="nl-NL" dirty="0"/>
              <a:t> platform</a:t>
            </a:r>
          </a:p>
          <a:p>
            <a:pPr lvl="1"/>
            <a:r>
              <a:rPr lang="nl-NL" dirty="0"/>
              <a:t>Notebook </a:t>
            </a:r>
            <a:r>
              <a:rPr lang="nl-NL" dirty="0" err="1"/>
              <a:t>based</a:t>
            </a:r>
            <a:r>
              <a:rPr lang="nl-NL" dirty="0"/>
              <a:t> </a:t>
            </a:r>
            <a:r>
              <a:rPr lang="nl-NL" dirty="0" err="1"/>
              <a:t>projects</a:t>
            </a:r>
            <a:endParaRPr lang="nl-NL" dirty="0"/>
          </a:p>
          <a:p>
            <a:pPr lvl="1"/>
            <a:r>
              <a:rPr lang="nl-NL" dirty="0" err="1"/>
              <a:t>Curated</a:t>
            </a:r>
            <a:r>
              <a:rPr lang="nl-NL" dirty="0"/>
              <a:t> Data Exploration &amp; Machine Learning environments</a:t>
            </a:r>
          </a:p>
          <a:p>
            <a:pPr lvl="1"/>
            <a:r>
              <a:rPr lang="nl-NL" dirty="0"/>
              <a:t>Model-</a:t>
            </a:r>
            <a:r>
              <a:rPr lang="nl-NL" dirty="0" err="1"/>
              <a:t>deployment</a:t>
            </a:r>
            <a:r>
              <a:rPr lang="nl-NL" dirty="0"/>
              <a:t> &amp; API </a:t>
            </a:r>
            <a:r>
              <a:rPr lang="nl-NL" dirty="0" err="1"/>
              <a:t>publication</a:t>
            </a:r>
            <a:endParaRPr lang="en-NL" dirty="0"/>
          </a:p>
        </p:txBody>
      </p:sp>
      <p:pic>
        <p:nvPicPr>
          <p:cNvPr id="6146" name="Picture 2" descr="Related image">
            <a:extLst>
              <a:ext uri="{FF2B5EF4-FFF2-40B4-BE49-F238E27FC236}">
                <a16:creationId xmlns:a16="http://schemas.microsoft.com/office/drawing/2014/main" id="{2CF6F198-AB00-4C28-8A81-B0C729595D08}"/>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217961" y="411421"/>
            <a:ext cx="4860631" cy="306609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0622BAF-70C0-445E-BDA1-5C915923ABB3}"/>
              </a:ext>
            </a:extLst>
          </p:cNvPr>
          <p:cNvPicPr>
            <a:picLocks noChangeAspect="1"/>
          </p:cNvPicPr>
          <p:nvPr/>
        </p:nvPicPr>
        <p:blipFill>
          <a:blip r:embed="rId3"/>
          <a:stretch>
            <a:fillRect/>
          </a:stretch>
        </p:blipFill>
        <p:spPr>
          <a:xfrm>
            <a:off x="6032895" y="3595275"/>
            <a:ext cx="1462765" cy="1390430"/>
          </a:xfrm>
          <a:prstGeom prst="rect">
            <a:avLst/>
          </a:prstGeom>
        </p:spPr>
      </p:pic>
      <p:pic>
        <p:nvPicPr>
          <p:cNvPr id="6148" name="Picture 4" descr="https://cloud.oracle.com/opc/paas/images/AutonomousDataScience_w_72.png">
            <a:extLst>
              <a:ext uri="{FF2B5EF4-FFF2-40B4-BE49-F238E27FC236}">
                <a16:creationId xmlns:a16="http://schemas.microsoft.com/office/drawing/2014/main" id="{DA8D1670-13D1-4AD8-A451-6D679F3CA3E9}"/>
              </a:ext>
            </a:extLst>
          </p:cNvPr>
          <p:cNvPicPr>
            <a:picLocks noChangeAspect="1" noChangeArrowheads="1"/>
          </p:cNvPicPr>
          <p:nvPr/>
        </p:nvPicPr>
        <p:blipFill>
          <a:blip r:embed="rId4">
            <a:duotone>
              <a:prstClr val="black"/>
              <a:schemeClr val="accent5">
                <a:tint val="45000"/>
                <a:satMod val="400000"/>
              </a:schemeClr>
            </a:duotone>
            <a:extLst>
              <a:ext uri="{28A0092B-C50C-407E-A947-70E740481C1C}">
                <a14:useLocalDpi xmlns:a14="http://schemas.microsoft.com/office/drawing/2010/main" val="0"/>
              </a:ext>
            </a:extLst>
          </a:blip>
          <a:srcRect/>
          <a:stretch>
            <a:fillRect/>
          </a:stretch>
        </p:blipFill>
        <p:spPr bwMode="auto">
          <a:xfrm>
            <a:off x="6435660" y="3720656"/>
            <a:ext cx="493854" cy="49385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E966B786-0427-40B0-B30C-50B58ACDE2D3}"/>
              </a:ext>
            </a:extLst>
          </p:cNvPr>
          <p:cNvSpPr>
            <a:spLocks noGrp="1"/>
          </p:cNvSpPr>
          <p:nvPr>
            <p:ph type="ftr" sz="quarter" idx="11"/>
          </p:nvPr>
        </p:nvSpPr>
        <p:spPr/>
        <p:txBody>
          <a:bodyPr/>
          <a:lstStyle/>
          <a:p>
            <a:r>
              <a:rPr lang="en-US"/>
              <a:t>The Art of Intelligence</a:t>
            </a:r>
            <a:endParaRPr lang="nl-NL" dirty="0"/>
          </a:p>
        </p:txBody>
      </p:sp>
      <p:sp>
        <p:nvSpPr>
          <p:cNvPr id="5" name="Slide Number Placeholder 4">
            <a:extLst>
              <a:ext uri="{FF2B5EF4-FFF2-40B4-BE49-F238E27FC236}">
                <a16:creationId xmlns:a16="http://schemas.microsoft.com/office/drawing/2014/main" id="{DA64243D-EDE5-4167-B910-EEB5C1F108AA}"/>
              </a:ext>
            </a:extLst>
          </p:cNvPr>
          <p:cNvSpPr>
            <a:spLocks noGrp="1"/>
          </p:cNvSpPr>
          <p:nvPr>
            <p:ph type="sldNum" sz="quarter" idx="12"/>
          </p:nvPr>
        </p:nvSpPr>
        <p:spPr/>
        <p:txBody>
          <a:bodyPr/>
          <a:lstStyle/>
          <a:p>
            <a:fld id="{14F1411D-0280-154F-AEAC-4C20B7AA46B2}" type="slidenum">
              <a:rPr lang="nl-NL" smtClean="0"/>
              <a:t>76</a:t>
            </a:fld>
            <a:endParaRPr lang="nl-NL"/>
          </a:p>
        </p:txBody>
      </p:sp>
    </p:spTree>
    <p:extLst>
      <p:ext uri="{BB962C8B-B14F-4D97-AF65-F5344CB8AC3E}">
        <p14:creationId xmlns:p14="http://schemas.microsoft.com/office/powerpoint/2010/main" val="145619865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EBB9B4-87D9-49F1-AEB3-8518BC5A62C3}"/>
              </a:ext>
            </a:extLst>
          </p:cNvPr>
          <p:cNvSpPr>
            <a:spLocks noGrp="1"/>
          </p:cNvSpPr>
          <p:nvPr>
            <p:ph type="title"/>
          </p:nvPr>
        </p:nvSpPr>
        <p:spPr/>
        <p:txBody>
          <a:bodyPr/>
          <a:lstStyle/>
          <a:p>
            <a:r>
              <a:rPr lang="nl-NL" dirty="0"/>
              <a:t>Oracle AI Platform Cloud Service</a:t>
            </a:r>
            <a:br>
              <a:rPr lang="nl-NL" dirty="0"/>
            </a:br>
            <a:r>
              <a:rPr lang="nl-NL" dirty="0"/>
              <a:t>(coming shortly)</a:t>
            </a:r>
            <a:endParaRPr lang="en-NL" dirty="0"/>
          </a:p>
        </p:txBody>
      </p:sp>
      <p:sp>
        <p:nvSpPr>
          <p:cNvPr id="4" name="Content Placeholder 3">
            <a:extLst>
              <a:ext uri="{FF2B5EF4-FFF2-40B4-BE49-F238E27FC236}">
                <a16:creationId xmlns:a16="http://schemas.microsoft.com/office/drawing/2014/main" id="{B8520B3E-4E9B-4937-8307-5DA42D84020D}"/>
              </a:ext>
            </a:extLst>
          </p:cNvPr>
          <p:cNvSpPr>
            <a:spLocks noGrp="1"/>
          </p:cNvSpPr>
          <p:nvPr>
            <p:ph idx="1"/>
          </p:nvPr>
        </p:nvSpPr>
        <p:spPr/>
        <p:txBody>
          <a:bodyPr/>
          <a:lstStyle/>
          <a:p>
            <a:endParaRPr lang="en-NL"/>
          </a:p>
        </p:txBody>
      </p:sp>
      <p:pic>
        <p:nvPicPr>
          <p:cNvPr id="1028" name="Picture 4" descr="https://www.capgemini.com/wp-content/uploads/2018/05/ai-platform-overview.jpg">
            <a:extLst>
              <a:ext uri="{FF2B5EF4-FFF2-40B4-BE49-F238E27FC236}">
                <a16:creationId xmlns:a16="http://schemas.microsoft.com/office/drawing/2014/main" id="{6C2C9122-8BCE-4066-8282-517ADA1D3AE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530" y="1236995"/>
            <a:ext cx="6068884" cy="359637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www.capgemini.com/wp-content/uploads/2018/05/oracle_ai_platform_service.jpg">
            <a:extLst>
              <a:ext uri="{FF2B5EF4-FFF2-40B4-BE49-F238E27FC236}">
                <a16:creationId xmlns:a16="http://schemas.microsoft.com/office/drawing/2014/main" id="{D8B1E3D9-FE56-436F-A386-F888A42406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7845" y="1121498"/>
            <a:ext cx="6218221" cy="3827371"/>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a:extLst>
              <a:ext uri="{FF2B5EF4-FFF2-40B4-BE49-F238E27FC236}">
                <a16:creationId xmlns:a16="http://schemas.microsoft.com/office/drawing/2014/main" id="{607BF109-57E3-4EF7-AD5B-9DDBA9A2F87D}"/>
              </a:ext>
            </a:extLst>
          </p:cNvPr>
          <p:cNvCxnSpPr/>
          <p:nvPr/>
        </p:nvCxnSpPr>
        <p:spPr>
          <a:xfrm>
            <a:off x="220530" y="444858"/>
            <a:ext cx="8311094" cy="4159342"/>
          </a:xfrm>
          <a:prstGeom prst="line">
            <a:avLst/>
          </a:prstGeom>
          <a:ln w="76200"/>
        </p:spPr>
        <p:style>
          <a:lnRef idx="3">
            <a:schemeClr val="accent6"/>
          </a:lnRef>
          <a:fillRef idx="0">
            <a:schemeClr val="accent6"/>
          </a:fillRef>
          <a:effectRef idx="2">
            <a:schemeClr val="accent6"/>
          </a:effectRef>
          <a:fontRef idx="minor">
            <a:schemeClr val="tx1"/>
          </a:fontRef>
        </p:style>
      </p:cxnSp>
      <p:cxnSp>
        <p:nvCxnSpPr>
          <p:cNvPr id="8" name="Straight Connector 7">
            <a:extLst>
              <a:ext uri="{FF2B5EF4-FFF2-40B4-BE49-F238E27FC236}">
                <a16:creationId xmlns:a16="http://schemas.microsoft.com/office/drawing/2014/main" id="{F60D858F-3FE2-48D6-9B2A-9E1D32A16DC7}"/>
              </a:ext>
            </a:extLst>
          </p:cNvPr>
          <p:cNvCxnSpPr>
            <a:cxnSpLocks/>
          </p:cNvCxnSpPr>
          <p:nvPr/>
        </p:nvCxnSpPr>
        <p:spPr>
          <a:xfrm flipV="1">
            <a:off x="373308" y="750149"/>
            <a:ext cx="8344970" cy="3948493"/>
          </a:xfrm>
          <a:prstGeom prst="line">
            <a:avLst/>
          </a:prstGeom>
          <a:ln w="76200"/>
        </p:spPr>
        <p:style>
          <a:lnRef idx="3">
            <a:schemeClr val="accent6"/>
          </a:lnRef>
          <a:fillRef idx="0">
            <a:schemeClr val="accent6"/>
          </a:fillRef>
          <a:effectRef idx="2">
            <a:schemeClr val="accent6"/>
          </a:effectRef>
          <a:fontRef idx="minor">
            <a:schemeClr val="tx1"/>
          </a:fontRef>
        </p:style>
      </p:cxnSp>
      <p:sp>
        <p:nvSpPr>
          <p:cNvPr id="3" name="Footer Placeholder 2">
            <a:extLst>
              <a:ext uri="{FF2B5EF4-FFF2-40B4-BE49-F238E27FC236}">
                <a16:creationId xmlns:a16="http://schemas.microsoft.com/office/drawing/2014/main" id="{CAC44EBD-6E70-483A-ADDE-B66908FA6214}"/>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EEF25B8E-B165-4D40-89A5-01FD306F512A}"/>
              </a:ext>
            </a:extLst>
          </p:cNvPr>
          <p:cNvSpPr>
            <a:spLocks noGrp="1"/>
          </p:cNvSpPr>
          <p:nvPr>
            <p:ph type="sldNum" sz="quarter" idx="12"/>
          </p:nvPr>
        </p:nvSpPr>
        <p:spPr/>
        <p:txBody>
          <a:bodyPr/>
          <a:lstStyle/>
          <a:p>
            <a:fld id="{14F1411D-0280-154F-AEAC-4C20B7AA46B2}" type="slidenum">
              <a:rPr lang="nl-NL" smtClean="0"/>
              <a:t>77</a:t>
            </a:fld>
            <a:endParaRPr lang="nl-NL"/>
          </a:p>
        </p:txBody>
      </p:sp>
    </p:spTree>
    <p:extLst>
      <p:ext uri="{BB962C8B-B14F-4D97-AF65-F5344CB8AC3E}">
        <p14:creationId xmlns:p14="http://schemas.microsoft.com/office/powerpoint/2010/main" val="256480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4FCAA-3FC7-4856-A6D3-B7C4A538E1BF}"/>
              </a:ext>
            </a:extLst>
          </p:cNvPr>
          <p:cNvSpPr>
            <a:spLocks noGrp="1"/>
          </p:cNvSpPr>
          <p:nvPr>
            <p:ph type="title"/>
          </p:nvPr>
        </p:nvSpPr>
        <p:spPr/>
        <p:txBody>
          <a:bodyPr/>
          <a:lstStyle/>
          <a:p>
            <a:r>
              <a:rPr lang="nl-NL" dirty="0"/>
              <a:t>Oracle Data </a:t>
            </a:r>
            <a:r>
              <a:rPr lang="nl-NL" dirty="0" err="1"/>
              <a:t>Science</a:t>
            </a:r>
            <a:r>
              <a:rPr lang="nl-NL" dirty="0"/>
              <a:t> Cloud</a:t>
            </a:r>
            <a:endParaRPr lang="en-NL" dirty="0"/>
          </a:p>
        </p:txBody>
      </p:sp>
      <p:sp>
        <p:nvSpPr>
          <p:cNvPr id="5" name="Content Placeholder 4">
            <a:extLst>
              <a:ext uri="{FF2B5EF4-FFF2-40B4-BE49-F238E27FC236}">
                <a16:creationId xmlns:a16="http://schemas.microsoft.com/office/drawing/2014/main" id="{4A918FF1-7374-4BA6-8D59-3658490D0190}"/>
              </a:ext>
            </a:extLst>
          </p:cNvPr>
          <p:cNvSpPr>
            <a:spLocks noGrp="1"/>
          </p:cNvSpPr>
          <p:nvPr>
            <p:ph idx="1"/>
          </p:nvPr>
        </p:nvSpPr>
        <p:spPr/>
        <p:txBody>
          <a:bodyPr/>
          <a:lstStyle/>
          <a:p>
            <a:endParaRPr lang="en-NL"/>
          </a:p>
        </p:txBody>
      </p:sp>
      <p:pic>
        <p:nvPicPr>
          <p:cNvPr id="4" name="Picture 3">
            <a:extLst>
              <a:ext uri="{FF2B5EF4-FFF2-40B4-BE49-F238E27FC236}">
                <a16:creationId xmlns:a16="http://schemas.microsoft.com/office/drawing/2014/main" id="{69DB244B-CD0E-42D7-B3EE-CEB1AE083F4C}"/>
              </a:ext>
            </a:extLst>
          </p:cNvPr>
          <p:cNvPicPr>
            <a:picLocks noChangeAspect="1"/>
          </p:cNvPicPr>
          <p:nvPr/>
        </p:nvPicPr>
        <p:blipFill>
          <a:blip r:embed="rId2"/>
          <a:stretch>
            <a:fillRect/>
          </a:stretch>
        </p:blipFill>
        <p:spPr>
          <a:xfrm>
            <a:off x="603921" y="869879"/>
            <a:ext cx="7305525" cy="4065558"/>
          </a:xfrm>
          <a:prstGeom prst="rect">
            <a:avLst/>
          </a:prstGeom>
        </p:spPr>
      </p:pic>
      <p:sp>
        <p:nvSpPr>
          <p:cNvPr id="3" name="Footer Placeholder 2">
            <a:extLst>
              <a:ext uri="{FF2B5EF4-FFF2-40B4-BE49-F238E27FC236}">
                <a16:creationId xmlns:a16="http://schemas.microsoft.com/office/drawing/2014/main" id="{93376358-30DD-4E3A-B696-73E60C1C7C0D}"/>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F68DBFD6-D4CC-4D8A-A49C-59A0EDBC33B7}"/>
              </a:ext>
            </a:extLst>
          </p:cNvPr>
          <p:cNvSpPr>
            <a:spLocks noGrp="1"/>
          </p:cNvSpPr>
          <p:nvPr>
            <p:ph type="sldNum" sz="quarter" idx="12"/>
          </p:nvPr>
        </p:nvSpPr>
        <p:spPr/>
        <p:txBody>
          <a:bodyPr/>
          <a:lstStyle/>
          <a:p>
            <a:fld id="{14F1411D-0280-154F-AEAC-4C20B7AA46B2}" type="slidenum">
              <a:rPr lang="nl-NL" smtClean="0"/>
              <a:t>78</a:t>
            </a:fld>
            <a:endParaRPr lang="nl-NL"/>
          </a:p>
        </p:txBody>
      </p:sp>
    </p:spTree>
    <p:extLst>
      <p:ext uri="{BB962C8B-B14F-4D97-AF65-F5344CB8AC3E}">
        <p14:creationId xmlns:p14="http://schemas.microsoft.com/office/powerpoint/2010/main" val="292109649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A9C5B1-90AF-48AF-9D3D-226C56AED437}"/>
              </a:ext>
            </a:extLst>
          </p:cNvPr>
          <p:cNvSpPr>
            <a:spLocks noGrp="1"/>
          </p:cNvSpPr>
          <p:nvPr>
            <p:ph type="title"/>
          </p:nvPr>
        </p:nvSpPr>
        <p:spPr/>
        <p:txBody>
          <a:bodyPr/>
          <a:lstStyle/>
          <a:p>
            <a:r>
              <a:rPr lang="nl-NL" dirty="0" err="1"/>
              <a:t>Based</a:t>
            </a:r>
            <a:r>
              <a:rPr lang="nl-NL" dirty="0"/>
              <a:t> on:</a:t>
            </a:r>
            <a:endParaRPr lang="en-NL" dirty="0"/>
          </a:p>
        </p:txBody>
      </p:sp>
      <p:sp>
        <p:nvSpPr>
          <p:cNvPr id="3" name="Text Placeholder 2">
            <a:extLst>
              <a:ext uri="{FF2B5EF4-FFF2-40B4-BE49-F238E27FC236}">
                <a16:creationId xmlns:a16="http://schemas.microsoft.com/office/drawing/2014/main" id="{BFF62FC9-CD50-4B0C-AE56-9FDF3D811302}"/>
              </a:ext>
            </a:extLst>
          </p:cNvPr>
          <p:cNvSpPr>
            <a:spLocks noGrp="1"/>
          </p:cNvSpPr>
          <p:nvPr>
            <p:ph idx="1"/>
          </p:nvPr>
        </p:nvSpPr>
        <p:spPr/>
        <p:txBody>
          <a:bodyPr/>
          <a:lstStyle/>
          <a:p>
            <a:r>
              <a:rPr lang="nl-NL" dirty="0"/>
              <a:t>Data </a:t>
            </a:r>
            <a:r>
              <a:rPr lang="nl-NL" dirty="0" err="1"/>
              <a:t>Science</a:t>
            </a:r>
            <a:r>
              <a:rPr lang="nl-NL" dirty="0"/>
              <a:t> Cloud</a:t>
            </a:r>
          </a:p>
          <a:p>
            <a:pPr lvl="1"/>
            <a:r>
              <a:rPr lang="nl-NL" dirty="0"/>
              <a:t>Data </a:t>
            </a:r>
            <a:r>
              <a:rPr lang="nl-NL" dirty="0" err="1"/>
              <a:t>Science</a:t>
            </a:r>
            <a:r>
              <a:rPr lang="nl-NL" dirty="0"/>
              <a:t> </a:t>
            </a:r>
            <a:r>
              <a:rPr lang="nl-NL" dirty="0" err="1"/>
              <a:t>Collaboration</a:t>
            </a:r>
            <a:r>
              <a:rPr lang="nl-NL" dirty="0"/>
              <a:t> platform</a:t>
            </a:r>
          </a:p>
          <a:p>
            <a:pPr lvl="1"/>
            <a:r>
              <a:rPr lang="nl-NL" dirty="0"/>
              <a:t>Notebook </a:t>
            </a:r>
            <a:r>
              <a:rPr lang="nl-NL" dirty="0" err="1"/>
              <a:t>based</a:t>
            </a:r>
            <a:r>
              <a:rPr lang="nl-NL" dirty="0"/>
              <a:t> </a:t>
            </a:r>
            <a:r>
              <a:rPr lang="nl-NL" dirty="0" err="1"/>
              <a:t>projects</a:t>
            </a:r>
            <a:endParaRPr lang="nl-NL" dirty="0"/>
          </a:p>
          <a:p>
            <a:pPr lvl="1"/>
            <a:r>
              <a:rPr lang="nl-NL" dirty="0" err="1"/>
              <a:t>Curated</a:t>
            </a:r>
            <a:r>
              <a:rPr lang="nl-NL" dirty="0"/>
              <a:t> Data Exploration &amp; Machine Learning environments</a:t>
            </a:r>
          </a:p>
          <a:p>
            <a:pPr lvl="1"/>
            <a:r>
              <a:rPr lang="nl-NL" dirty="0"/>
              <a:t>Model-</a:t>
            </a:r>
            <a:r>
              <a:rPr lang="nl-NL" dirty="0" err="1"/>
              <a:t>deployment</a:t>
            </a:r>
            <a:r>
              <a:rPr lang="nl-NL" dirty="0"/>
              <a:t> &amp; API </a:t>
            </a:r>
            <a:r>
              <a:rPr lang="nl-NL" dirty="0" err="1"/>
              <a:t>publication</a:t>
            </a:r>
            <a:endParaRPr lang="en-NL" dirty="0"/>
          </a:p>
          <a:p>
            <a:endParaRPr lang="en-NL" dirty="0"/>
          </a:p>
        </p:txBody>
      </p:sp>
      <p:pic>
        <p:nvPicPr>
          <p:cNvPr id="5122" name="Picture 2" descr="https://1.bp.blogspot.com/-M-BoNaQvEA8/WwGTGpaDAqI/AAAAAAAC7HQ/w13rNgOKvooz2VpSHMHLUf-BxIoLuIBzwCLcBGAs/s1600/Screen%2BShot%2B2018-05-20%2Bat%2B8.23.33%2BAM.png">
            <a:extLst>
              <a:ext uri="{FF2B5EF4-FFF2-40B4-BE49-F238E27FC236}">
                <a16:creationId xmlns:a16="http://schemas.microsoft.com/office/drawing/2014/main" id="{DC2FC1A2-6106-47EA-BF95-D3E2B82297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065367"/>
            <a:ext cx="4286859" cy="287995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49C58DC7-A8EF-487F-83BA-3F4BE69ECE21}"/>
              </a:ext>
            </a:extLst>
          </p:cNvPr>
          <p:cNvPicPr>
            <a:picLocks noChangeAspect="1"/>
          </p:cNvPicPr>
          <p:nvPr/>
        </p:nvPicPr>
        <p:blipFill>
          <a:blip r:embed="rId3"/>
          <a:stretch>
            <a:fillRect/>
          </a:stretch>
        </p:blipFill>
        <p:spPr>
          <a:xfrm>
            <a:off x="7401361" y="459578"/>
            <a:ext cx="1462765" cy="1390430"/>
          </a:xfrm>
          <a:prstGeom prst="rect">
            <a:avLst/>
          </a:prstGeom>
        </p:spPr>
      </p:pic>
      <p:sp>
        <p:nvSpPr>
          <p:cNvPr id="5" name="Footer Placeholder 4">
            <a:extLst>
              <a:ext uri="{FF2B5EF4-FFF2-40B4-BE49-F238E27FC236}">
                <a16:creationId xmlns:a16="http://schemas.microsoft.com/office/drawing/2014/main" id="{EC89FB3B-44C6-4330-B0E7-F5C530F8E487}"/>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26ED0538-B639-4DC7-8DE5-B6626E20B8CB}"/>
              </a:ext>
            </a:extLst>
          </p:cNvPr>
          <p:cNvSpPr>
            <a:spLocks noGrp="1"/>
          </p:cNvSpPr>
          <p:nvPr>
            <p:ph type="sldNum" sz="quarter" idx="12"/>
          </p:nvPr>
        </p:nvSpPr>
        <p:spPr/>
        <p:txBody>
          <a:bodyPr/>
          <a:lstStyle/>
          <a:p>
            <a:fld id="{14F1411D-0280-154F-AEAC-4C20B7AA46B2}" type="slidenum">
              <a:rPr lang="nl-NL" smtClean="0"/>
              <a:t>79</a:t>
            </a:fld>
            <a:endParaRPr lang="nl-NL"/>
          </a:p>
        </p:txBody>
      </p:sp>
    </p:spTree>
    <p:extLst>
      <p:ext uri="{BB962C8B-B14F-4D97-AF65-F5344CB8AC3E}">
        <p14:creationId xmlns:p14="http://schemas.microsoft.com/office/powerpoint/2010/main" val="313258400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798163" y="2052638"/>
            <a:ext cx="7886700" cy="679450"/>
          </a:xfrm>
        </p:spPr>
        <p:txBody>
          <a:bodyPr/>
          <a:lstStyle/>
          <a:p>
            <a:r>
              <a:rPr lang="en-US" sz="7277" dirty="0"/>
              <a:t>X = [x</a:t>
            </a:r>
            <a:r>
              <a:rPr lang="en-US" sz="7277" baseline="-25000" dirty="0"/>
              <a:t>1</a:t>
            </a:r>
            <a:r>
              <a:rPr lang="en-US" sz="7277" dirty="0"/>
              <a:t>,x</a:t>
            </a:r>
            <a:r>
              <a:rPr lang="en-US" sz="7277" baseline="-25000" dirty="0"/>
              <a:t>2</a:t>
            </a:r>
            <a:r>
              <a:rPr lang="en-US" sz="7277" dirty="0"/>
              <a:t>,x</a:t>
            </a:r>
            <a:r>
              <a:rPr lang="en-US" sz="7277" baseline="-25000" dirty="0"/>
              <a:t>3</a:t>
            </a:r>
            <a:r>
              <a:rPr lang="en-US" sz="7277" dirty="0"/>
              <a:t>,…,</a:t>
            </a:r>
            <a:r>
              <a:rPr lang="en-US" sz="7277" dirty="0" err="1"/>
              <a:t>x</a:t>
            </a:r>
            <a:r>
              <a:rPr lang="en-US" sz="7277" baseline="-25000" dirty="0" err="1"/>
              <a:t>n</a:t>
            </a:r>
            <a:r>
              <a:rPr lang="en-US" sz="7277" dirty="0"/>
              <a:t>]</a:t>
            </a:r>
            <a:endParaRPr lang="nl-NL" sz="7277" dirty="0"/>
          </a:p>
        </p:txBody>
      </p:sp>
      <p:pic>
        <p:nvPicPr>
          <p:cNvPr id="3074"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5123" y="92092"/>
            <a:ext cx="2009118" cy="1878526"/>
          </a:xfrm>
          <a:prstGeom prst="rect">
            <a:avLst/>
          </a:prstGeom>
          <a:noFill/>
          <a:extLst>
            <a:ext uri="{909E8E84-426E-40DD-AFC4-6F175D3DCCD1}">
              <a14:hiddenFill xmlns:a14="http://schemas.microsoft.com/office/drawing/2010/main">
                <a:solidFill>
                  <a:srgbClr val="FFFFFF"/>
                </a:solidFill>
              </a14:hiddenFill>
            </a:ext>
          </a:extLst>
        </p:spPr>
      </p:pic>
      <p:sp>
        <p:nvSpPr>
          <p:cNvPr id="3" name="Footer Placeholder 2">
            <a:extLst>
              <a:ext uri="{FF2B5EF4-FFF2-40B4-BE49-F238E27FC236}">
                <a16:creationId xmlns:a16="http://schemas.microsoft.com/office/drawing/2014/main" id="{89148A9D-44D7-4544-BF1C-D5E2129E09D0}"/>
              </a:ext>
            </a:extLst>
          </p:cNvPr>
          <p:cNvSpPr>
            <a:spLocks noGrp="1"/>
          </p:cNvSpPr>
          <p:nvPr>
            <p:ph type="ftr" sz="quarter" idx="11"/>
          </p:nvPr>
        </p:nvSpPr>
        <p:spPr/>
        <p:txBody>
          <a:bodyPr/>
          <a:lstStyle/>
          <a:p>
            <a:r>
              <a:rPr lang="en-US"/>
              <a:t>The Art of Intelligence</a:t>
            </a:r>
          </a:p>
        </p:txBody>
      </p:sp>
      <p:sp>
        <p:nvSpPr>
          <p:cNvPr id="4" name="Slide Number Placeholder 3">
            <a:extLst>
              <a:ext uri="{FF2B5EF4-FFF2-40B4-BE49-F238E27FC236}">
                <a16:creationId xmlns:a16="http://schemas.microsoft.com/office/drawing/2014/main" id="{DAF04245-E92D-40BB-915A-715CCBCDCA6A}"/>
              </a:ext>
            </a:extLst>
          </p:cNvPr>
          <p:cNvSpPr>
            <a:spLocks noGrp="1"/>
          </p:cNvSpPr>
          <p:nvPr>
            <p:ph type="sldNum" sz="quarter" idx="12"/>
          </p:nvPr>
        </p:nvSpPr>
        <p:spPr/>
        <p:txBody>
          <a:bodyPr/>
          <a:lstStyle/>
          <a:p>
            <a:fld id="{CA810E40-576B-4A1C-BBE5-5258170837E9}" type="slidenum">
              <a:rPr lang="en-US" smtClean="0"/>
              <a:pPr/>
              <a:t>8</a:t>
            </a:fld>
            <a:endParaRPr lang="en-US"/>
          </a:p>
        </p:txBody>
      </p:sp>
    </p:spTree>
    <p:extLst>
      <p:ext uri="{BB962C8B-B14F-4D97-AF65-F5344CB8AC3E}">
        <p14:creationId xmlns:p14="http://schemas.microsoft.com/office/powerpoint/2010/main" val="115233450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noFill/>
          <a:ln>
            <a:noFill/>
          </a:ln>
          <a:effectLst/>
        </p:spPr>
        <p:txBody>
          <a:bodyPr vert="horz" wrap="square" lIns="0" tIns="0" rIns="0" bIns="0" numCol="1" rtlCol="0" anchor="ctr" anchorCtr="0" compatLnSpc="1">
            <a:prstTxWarp prst="textNoShape">
              <a:avLst/>
            </a:prstTxWarp>
            <a:normAutofit/>
          </a:bodyPr>
          <a:lstStyle/>
          <a:p>
            <a:pPr defTabSz="409534" fontAlgn="base" hangingPunct="0">
              <a:spcAft>
                <a:spcPct val="0"/>
              </a:spcAft>
            </a:pPr>
            <a:r>
              <a:rPr lang="fr-FR" dirty="0"/>
              <a:t> </a:t>
            </a:r>
            <a:r>
              <a:rPr lang="en-US" dirty="0"/>
              <a:t>Humans learning machine</a:t>
            </a:r>
            <a:br>
              <a:rPr lang="en-US" dirty="0"/>
            </a:br>
            <a:r>
              <a:rPr lang="en-US" dirty="0"/>
              <a:t> learning: Your first steps</a:t>
            </a:r>
            <a:endParaRPr lang="fr-FR" dirty="0"/>
          </a:p>
        </p:txBody>
      </p:sp>
      <p:sp>
        <p:nvSpPr>
          <p:cNvPr id="3" name="Content Placeholder 2">
            <a:extLst>
              <a:ext uri="{FF2B5EF4-FFF2-40B4-BE49-F238E27FC236}">
                <a16:creationId xmlns:a16="http://schemas.microsoft.com/office/drawing/2014/main" id="{FE2BCC73-F907-41CB-A102-BE0BD3D462B4}"/>
              </a:ext>
            </a:extLst>
          </p:cNvPr>
          <p:cNvSpPr>
            <a:spLocks noGrp="1"/>
          </p:cNvSpPr>
          <p:nvPr>
            <p:ph idx="1"/>
          </p:nvPr>
        </p:nvSpPr>
        <p:spPr/>
        <p:txBody>
          <a:bodyPr/>
          <a:lstStyle/>
          <a:p>
            <a:endParaRPr lang="en-NL"/>
          </a:p>
        </p:txBody>
      </p:sp>
      <p:sp>
        <p:nvSpPr>
          <p:cNvPr id="5" name="TextBox 4"/>
          <p:cNvSpPr txBox="1"/>
          <p:nvPr/>
        </p:nvSpPr>
        <p:spPr>
          <a:xfrm>
            <a:off x="214446" y="4704854"/>
            <a:ext cx="6420249" cy="461665"/>
          </a:xfrm>
          <a:prstGeom prst="rect">
            <a:avLst/>
          </a:prstGeom>
          <a:noFill/>
        </p:spPr>
        <p:txBody>
          <a:bodyPr wrap="square" rtlCol="0">
            <a:spAutoFit/>
          </a:bodyPr>
          <a:lstStyle/>
          <a:p>
            <a:r>
              <a:rPr lang="fr-FR" sz="2400" dirty="0">
                <a:solidFill>
                  <a:schemeClr val="bg1"/>
                </a:solidFill>
                <a:latin typeface="Trebuchet MS Bold" charset="0"/>
                <a:ea typeface="+mj-ea"/>
                <a:cs typeface="Trebuchet MS Bold" charset="0"/>
              </a:rPr>
              <a:t>#</a:t>
            </a:r>
            <a:r>
              <a:rPr lang="fr-FR" sz="2400" dirty="0" err="1">
                <a:solidFill>
                  <a:schemeClr val="bg1"/>
                </a:solidFill>
                <a:latin typeface="Trebuchet MS Bold" charset="0"/>
                <a:ea typeface="+mj-ea"/>
                <a:cs typeface="Trebuchet MS Bold" charset="0"/>
              </a:rPr>
              <a:t>DevoxxMA</a:t>
            </a:r>
            <a:endParaRPr lang="fr-FR" sz="2400" dirty="0">
              <a:solidFill>
                <a:schemeClr val="bg1"/>
              </a:solidFill>
              <a:latin typeface="Trebuchet MS Bold" charset="0"/>
              <a:ea typeface="+mj-ea"/>
              <a:cs typeface="Trebuchet MS Bold" charset="0"/>
            </a:endParaRPr>
          </a:p>
        </p:txBody>
      </p:sp>
      <p:pic>
        <p:nvPicPr>
          <p:cNvPr id="10"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6163084" y="84706"/>
            <a:ext cx="3761959" cy="282272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9038" y="599442"/>
            <a:ext cx="1170048" cy="780686"/>
          </a:xfrm>
          <a:prstGeom prst="rect">
            <a:avLst/>
          </a:prstGeom>
          <a:solidFill>
            <a:schemeClr val="bg1">
              <a:lumMod val="95000"/>
              <a:alpha val="71000"/>
            </a:schemeClr>
          </a:solidFill>
          <a:ln>
            <a:noFill/>
          </a:ln>
          <a:extLst/>
        </p:spPr>
      </p:pic>
      <p:pic>
        <p:nvPicPr>
          <p:cNvPr id="4098" name="Picture 2" descr="Image result for first step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4356" y="1380129"/>
            <a:ext cx="5930339" cy="2959884"/>
          </a:xfrm>
          <a:prstGeom prst="rect">
            <a:avLst/>
          </a:prstGeom>
          <a:noFill/>
          <a:extLst>
            <a:ext uri="{909E8E84-426E-40DD-AFC4-6F175D3DCCD1}">
              <a14:hiddenFill xmlns:a14="http://schemas.microsoft.com/office/drawing/2010/main">
                <a:solidFill>
                  <a:srgbClr val="FFFFFF"/>
                </a:solidFill>
              </a14:hiddenFill>
            </a:ext>
          </a:extLst>
        </p:spPr>
      </p:pic>
      <p:sp>
        <p:nvSpPr>
          <p:cNvPr id="4" name="Footer Placeholder 3">
            <a:extLst>
              <a:ext uri="{FF2B5EF4-FFF2-40B4-BE49-F238E27FC236}">
                <a16:creationId xmlns:a16="http://schemas.microsoft.com/office/drawing/2014/main" id="{E22AEA58-3313-4E15-A369-67F74F1288B4}"/>
              </a:ext>
            </a:extLst>
          </p:cNvPr>
          <p:cNvSpPr>
            <a:spLocks noGrp="1"/>
          </p:cNvSpPr>
          <p:nvPr>
            <p:ph type="ftr" sz="quarter" idx="11"/>
          </p:nvPr>
        </p:nvSpPr>
        <p:spPr/>
        <p:txBody>
          <a:bodyPr/>
          <a:lstStyle/>
          <a:p>
            <a:r>
              <a:rPr lang="en-US"/>
              <a:t>The Art of Intelligence</a:t>
            </a:r>
            <a:endParaRPr lang="nl-NL" dirty="0"/>
          </a:p>
        </p:txBody>
      </p:sp>
      <p:sp>
        <p:nvSpPr>
          <p:cNvPr id="6" name="Slide Number Placeholder 5">
            <a:extLst>
              <a:ext uri="{FF2B5EF4-FFF2-40B4-BE49-F238E27FC236}">
                <a16:creationId xmlns:a16="http://schemas.microsoft.com/office/drawing/2014/main" id="{13A35F63-4D95-4016-A8AC-C7363B372795}"/>
              </a:ext>
            </a:extLst>
          </p:cNvPr>
          <p:cNvSpPr>
            <a:spLocks noGrp="1"/>
          </p:cNvSpPr>
          <p:nvPr>
            <p:ph type="sldNum" sz="quarter" idx="12"/>
          </p:nvPr>
        </p:nvSpPr>
        <p:spPr/>
        <p:txBody>
          <a:bodyPr/>
          <a:lstStyle/>
          <a:p>
            <a:fld id="{14F1411D-0280-154F-AEAC-4C20B7AA46B2}" type="slidenum">
              <a:rPr lang="nl-NL" smtClean="0"/>
              <a:t>80</a:t>
            </a:fld>
            <a:endParaRPr lang="nl-NL"/>
          </a:p>
        </p:txBody>
      </p:sp>
    </p:spTree>
    <p:extLst>
      <p:ext uri="{BB962C8B-B14F-4D97-AF65-F5344CB8AC3E}">
        <p14:creationId xmlns:p14="http://schemas.microsoft.com/office/powerpoint/2010/main" val="21387855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human studying"/>
          <p:cNvPicPr>
            <a:picLocks noChangeAspect="1" noChangeArrowheads="1"/>
          </p:cNvPicPr>
          <p:nvPr/>
        </p:nvPicPr>
        <p:blipFill>
          <a:blip r:embed="rId3">
            <a:clrChange>
              <a:clrFrom>
                <a:srgbClr val="E7F2EC"/>
              </a:clrFrom>
              <a:clrTo>
                <a:srgbClr val="E7F2EC">
                  <a:alpha val="0"/>
                </a:srgbClr>
              </a:clrTo>
            </a:clrChange>
            <a:extLst>
              <a:ext uri="{28A0092B-C50C-407E-A947-70E740481C1C}">
                <a14:useLocalDpi xmlns:a14="http://schemas.microsoft.com/office/drawing/2010/main" val="0"/>
              </a:ext>
            </a:extLst>
          </a:blip>
          <a:srcRect/>
          <a:stretch>
            <a:fillRect/>
          </a:stretch>
        </p:blipFill>
        <p:spPr bwMode="auto">
          <a:xfrm>
            <a:off x="6163132" y="84629"/>
            <a:ext cx="3762074" cy="28228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nl-NL" dirty="0" err="1"/>
              <a:t>Humans</a:t>
            </a:r>
            <a:r>
              <a:rPr lang="nl-NL" dirty="0"/>
              <a:t> </a:t>
            </a:r>
            <a:r>
              <a:rPr lang="nl-NL" dirty="0" err="1"/>
              <a:t>learning</a:t>
            </a:r>
            <a:r>
              <a:rPr lang="nl-NL" dirty="0"/>
              <a:t> machine </a:t>
            </a:r>
            <a:r>
              <a:rPr lang="nl-NL" dirty="0" err="1"/>
              <a:t>learning</a:t>
            </a:r>
            <a:r>
              <a:rPr lang="nl-NL" dirty="0"/>
              <a:t>: </a:t>
            </a:r>
            <a:r>
              <a:rPr lang="nl-NL" dirty="0" err="1"/>
              <a:t>Your</a:t>
            </a:r>
            <a:r>
              <a:rPr lang="nl-NL" dirty="0"/>
              <a:t> first steps</a:t>
            </a:r>
            <a:endParaRPr lang="en-US" dirty="0"/>
          </a:p>
        </p:txBody>
      </p:sp>
      <p:sp>
        <p:nvSpPr>
          <p:cNvPr id="3" name="Text Placeholder 2"/>
          <p:cNvSpPr>
            <a:spLocks noGrp="1"/>
          </p:cNvSpPr>
          <p:nvPr>
            <p:ph idx="1"/>
          </p:nvPr>
        </p:nvSpPr>
        <p:spPr/>
        <p:txBody>
          <a:bodyPr>
            <a:normAutofit/>
          </a:bodyPr>
          <a:lstStyle/>
          <a:p>
            <a:r>
              <a:rPr lang="nl-NL" dirty="0" err="1">
                <a:hlinkClick r:id="rId4"/>
              </a:rPr>
              <a:t>Jupyter</a:t>
            </a:r>
            <a:r>
              <a:rPr lang="nl-NL" dirty="0">
                <a:hlinkClick r:id="rId4"/>
              </a:rPr>
              <a:t> Notebooks</a:t>
            </a:r>
            <a:r>
              <a:rPr lang="nl-NL" dirty="0"/>
              <a:t> </a:t>
            </a:r>
            <a:r>
              <a:rPr lang="nl-NL" dirty="0" err="1"/>
              <a:t>and</a:t>
            </a:r>
            <a:r>
              <a:rPr lang="nl-NL" dirty="0"/>
              <a:t> Python – https://mybinder.org/</a:t>
            </a:r>
          </a:p>
          <a:p>
            <a:r>
              <a:rPr lang="nl-NL" dirty="0" err="1">
                <a:hlinkClick r:id="rId5"/>
              </a:rPr>
              <a:t>HortonWorks</a:t>
            </a:r>
            <a:r>
              <a:rPr lang="nl-NL" dirty="0">
                <a:hlinkClick r:id="rId5"/>
              </a:rPr>
              <a:t> </a:t>
            </a:r>
            <a:r>
              <a:rPr lang="nl-NL" dirty="0" err="1">
                <a:hlinkClick r:id="rId5"/>
              </a:rPr>
              <a:t>Sandbox</a:t>
            </a:r>
            <a:r>
              <a:rPr lang="nl-NL" dirty="0">
                <a:hlinkClick r:id="rId5"/>
              </a:rPr>
              <a:t> VM</a:t>
            </a:r>
            <a:r>
              <a:rPr lang="nl-NL" dirty="0"/>
              <a:t> – </a:t>
            </a:r>
            <a:r>
              <a:rPr lang="nl-NL" dirty="0" err="1"/>
              <a:t>Hadoop</a:t>
            </a:r>
            <a:r>
              <a:rPr lang="nl-NL" dirty="0"/>
              <a:t> &amp; </a:t>
            </a:r>
            <a:r>
              <a:rPr lang="nl-NL" dirty="0" err="1"/>
              <a:t>Spark</a:t>
            </a:r>
            <a:r>
              <a:rPr lang="nl-NL" dirty="0"/>
              <a:t> &amp; </a:t>
            </a:r>
            <a:r>
              <a:rPr lang="nl-NL" dirty="0" err="1"/>
              <a:t>Hive</a:t>
            </a:r>
            <a:r>
              <a:rPr lang="nl-NL" dirty="0"/>
              <a:t>, </a:t>
            </a:r>
            <a:r>
              <a:rPr lang="nl-NL" dirty="0" err="1"/>
              <a:t>Ambari</a:t>
            </a:r>
            <a:endParaRPr lang="nl-NL" dirty="0"/>
          </a:p>
          <a:p>
            <a:r>
              <a:rPr lang="nl-NL" dirty="0" err="1">
                <a:hlinkClick r:id="rId6"/>
              </a:rPr>
              <a:t>DataBricks</a:t>
            </a:r>
            <a:r>
              <a:rPr lang="nl-NL" dirty="0">
                <a:hlinkClick r:id="rId6"/>
              </a:rPr>
              <a:t> Cloud Environment </a:t>
            </a:r>
            <a:r>
              <a:rPr lang="nl-NL" dirty="0" err="1">
                <a:hlinkClick r:id="rId6"/>
              </a:rPr>
              <a:t>with</a:t>
            </a:r>
            <a:r>
              <a:rPr lang="nl-NL" dirty="0">
                <a:hlinkClick r:id="rId6"/>
              </a:rPr>
              <a:t> Apache </a:t>
            </a:r>
            <a:r>
              <a:rPr lang="nl-NL" dirty="0" err="1">
                <a:hlinkClick r:id="rId6"/>
              </a:rPr>
              <a:t>Spark</a:t>
            </a:r>
            <a:r>
              <a:rPr lang="nl-NL" dirty="0"/>
              <a:t> (free trial)</a:t>
            </a:r>
          </a:p>
          <a:p>
            <a:r>
              <a:rPr lang="en-US" dirty="0" err="1">
                <a:hlinkClick r:id="rId7"/>
              </a:rPr>
              <a:t>Katacoda</a:t>
            </a:r>
            <a:r>
              <a:rPr lang="en-US" dirty="0"/>
              <a:t> – tutorials &amp; live environments</a:t>
            </a:r>
            <a:endParaRPr lang="nl-NL" dirty="0"/>
          </a:p>
          <a:p>
            <a:r>
              <a:rPr lang="en-US" dirty="0"/>
              <a:t>Oracle Cloud Trial</a:t>
            </a:r>
          </a:p>
          <a:p>
            <a:pPr lvl="1"/>
            <a:r>
              <a:rPr lang="en-US" dirty="0"/>
              <a:t>Autonomous Data Warehouse Cloud, Analytics Cloud, Data Science Platform (coming)</a:t>
            </a:r>
          </a:p>
          <a:p>
            <a:r>
              <a:rPr lang="en-US" dirty="0" err="1"/>
              <a:t>KubeFlow</a:t>
            </a:r>
            <a:r>
              <a:rPr lang="en-US" dirty="0"/>
              <a:t> – ready to run Machine Learning stack on Kubernetes</a:t>
            </a:r>
          </a:p>
          <a:p>
            <a:r>
              <a:rPr lang="nl-NL" dirty="0" err="1"/>
              <a:t>Tutorials</a:t>
            </a:r>
            <a:r>
              <a:rPr lang="nl-NL" dirty="0"/>
              <a:t>, Courses (</a:t>
            </a:r>
            <a:r>
              <a:rPr lang="nl-NL" dirty="0" err="1">
                <a:hlinkClick r:id="rId8"/>
              </a:rPr>
              <a:t>Udacity</a:t>
            </a:r>
            <a:r>
              <a:rPr lang="nl-NL" dirty="0"/>
              <a:t>, </a:t>
            </a:r>
            <a:r>
              <a:rPr lang="nl-NL" dirty="0">
                <a:hlinkClick r:id="rId9"/>
              </a:rPr>
              <a:t>Coursera</a:t>
            </a:r>
            <a:r>
              <a:rPr lang="nl-NL" dirty="0"/>
              <a:t>, </a:t>
            </a:r>
            <a:r>
              <a:rPr lang="nl-NL" dirty="0" err="1">
                <a:hlinkClick r:id="rId10"/>
              </a:rPr>
              <a:t>edX</a:t>
            </a:r>
            <a:r>
              <a:rPr lang="nl-NL" dirty="0"/>
              <a:t>)</a:t>
            </a:r>
          </a:p>
          <a:p>
            <a:r>
              <a:rPr lang="nl-NL" dirty="0"/>
              <a:t>Books</a:t>
            </a:r>
          </a:p>
          <a:p>
            <a:pPr lvl="1"/>
            <a:r>
              <a:rPr lang="nl-NL" dirty="0" err="1"/>
              <a:t>Introducing</a:t>
            </a:r>
            <a:r>
              <a:rPr lang="nl-NL" dirty="0"/>
              <a:t> Data </a:t>
            </a:r>
            <a:r>
              <a:rPr lang="nl-NL" dirty="0" err="1"/>
              <a:t>Science</a:t>
            </a:r>
            <a:endParaRPr lang="nl-NL" dirty="0"/>
          </a:p>
          <a:p>
            <a:pPr lvl="1"/>
            <a:r>
              <a:rPr lang="nl-NL" dirty="0"/>
              <a:t>Learning Apache </a:t>
            </a:r>
            <a:r>
              <a:rPr lang="nl-NL" dirty="0" err="1"/>
              <a:t>Spark</a:t>
            </a:r>
            <a:r>
              <a:rPr lang="nl-NL" dirty="0"/>
              <a:t> 2</a:t>
            </a:r>
          </a:p>
          <a:p>
            <a:pPr lvl="1"/>
            <a:r>
              <a:rPr lang="nl-NL" dirty="0"/>
              <a:t>Python Machine Learning</a:t>
            </a:r>
            <a:endParaRPr lang="en-US" dirty="0"/>
          </a:p>
          <a:p>
            <a:endParaRPr lang="nl-NL" dirty="0"/>
          </a:p>
          <a:p>
            <a:endParaRPr lang="nl-NL" dirty="0"/>
          </a:p>
          <a:p>
            <a:endParaRPr lang="en-US" dirty="0"/>
          </a:p>
        </p:txBody>
      </p:sp>
      <p:pic>
        <p:nvPicPr>
          <p:cNvPr id="2050" name="Picture 2">
            <a:hlinkClick r:id="rId4"/>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341413" y="3422193"/>
            <a:ext cx="2125528" cy="13060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descr="administrato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755010" y="1535045"/>
            <a:ext cx="513882" cy="576282"/>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s://www.safaribooksonline.com/library/cover/9781633430037/360h/"/>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3601730" y="3845394"/>
            <a:ext cx="621332" cy="77937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4" name="AutoShape 8" descr="https://accounts.cloud.databricks.com/img/databricks_logoTM_rgb_TM.svg"/>
          <p:cNvSpPr>
            <a:spLocks noChangeAspect="1" noChangeArrowheads="1"/>
          </p:cNvSpPr>
          <p:nvPr/>
        </p:nvSpPr>
        <p:spPr bwMode="auto">
          <a:xfrm>
            <a:off x="82039" y="-76101"/>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sp>
        <p:nvSpPr>
          <p:cNvPr id="5" name="AutoShape 10" descr="https://accounts.cloud.databricks.com/img/databricks_logoTM_rgb_TM.svg"/>
          <p:cNvSpPr>
            <a:spLocks noChangeAspect="1" noChangeArrowheads="1"/>
          </p:cNvSpPr>
          <p:nvPr/>
        </p:nvSpPr>
        <p:spPr bwMode="auto">
          <a:xfrm>
            <a:off x="162404" y="4264"/>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sp>
        <p:nvSpPr>
          <p:cNvPr id="7" name="AutoShape 14" descr="https://accounts.cloud.databricks.com/img/databricks_logoTM_rgb_TM.svg"/>
          <p:cNvSpPr>
            <a:spLocks noChangeAspect="1" noChangeArrowheads="1"/>
          </p:cNvSpPr>
          <p:nvPr/>
        </p:nvSpPr>
        <p:spPr bwMode="auto">
          <a:xfrm>
            <a:off x="242769" y="84629"/>
            <a:ext cx="160729" cy="16073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48219" tIns="24109" rIns="48219" bIns="24109" numCol="1" anchor="t" anchorCtr="0" compatLnSpc="1">
            <a:prstTxWarp prst="textNoShape">
              <a:avLst/>
            </a:prstTxWarp>
          </a:bodyPr>
          <a:lstStyle/>
          <a:p>
            <a:endParaRPr lang="en-US" sz="712"/>
          </a:p>
        </p:txBody>
      </p:sp>
      <p:pic>
        <p:nvPicPr>
          <p:cNvPr id="10" name="Picture 2"/>
          <p:cNvPicPr>
            <a:picLocks noChangeAspect="1" noChangeArrowheads="1"/>
          </p:cNvPicPr>
          <p:nvPr/>
        </p:nvPicPr>
        <p:blipFill>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459126" y="599381"/>
            <a:ext cx="1170084" cy="780710"/>
          </a:xfrm>
          <a:prstGeom prst="rect">
            <a:avLst/>
          </a:prstGeom>
          <a:solidFill>
            <a:schemeClr val="bg1">
              <a:lumMod val="95000"/>
              <a:alpha val="71000"/>
            </a:schemeClr>
          </a:solidFill>
          <a:ln>
            <a:noFill/>
          </a:ln>
          <a:extLst/>
        </p:spPr>
      </p:pic>
      <p:sp>
        <p:nvSpPr>
          <p:cNvPr id="6" name="Footer Placeholder 5">
            <a:extLst>
              <a:ext uri="{FF2B5EF4-FFF2-40B4-BE49-F238E27FC236}">
                <a16:creationId xmlns:a16="http://schemas.microsoft.com/office/drawing/2014/main" id="{E76CF12C-0714-469A-AEB4-A461BE622564}"/>
              </a:ext>
            </a:extLst>
          </p:cNvPr>
          <p:cNvSpPr>
            <a:spLocks noGrp="1"/>
          </p:cNvSpPr>
          <p:nvPr>
            <p:ph type="ftr" sz="quarter" idx="11"/>
          </p:nvPr>
        </p:nvSpPr>
        <p:spPr/>
        <p:txBody>
          <a:bodyPr/>
          <a:lstStyle/>
          <a:p>
            <a:r>
              <a:rPr lang="en-US"/>
              <a:t>The Art of Intelligence</a:t>
            </a:r>
            <a:endParaRPr lang="nl-NL" dirty="0"/>
          </a:p>
        </p:txBody>
      </p:sp>
      <p:sp>
        <p:nvSpPr>
          <p:cNvPr id="8" name="Slide Number Placeholder 7">
            <a:extLst>
              <a:ext uri="{FF2B5EF4-FFF2-40B4-BE49-F238E27FC236}">
                <a16:creationId xmlns:a16="http://schemas.microsoft.com/office/drawing/2014/main" id="{9C1E79EE-C137-4E50-9B39-EEA396738216}"/>
              </a:ext>
            </a:extLst>
          </p:cNvPr>
          <p:cNvSpPr>
            <a:spLocks noGrp="1"/>
          </p:cNvSpPr>
          <p:nvPr>
            <p:ph type="sldNum" sz="quarter" idx="12"/>
          </p:nvPr>
        </p:nvSpPr>
        <p:spPr/>
        <p:txBody>
          <a:bodyPr/>
          <a:lstStyle/>
          <a:p>
            <a:fld id="{14F1411D-0280-154F-AEAC-4C20B7AA46B2}" type="slidenum">
              <a:rPr lang="nl-NL" smtClean="0"/>
              <a:t>81</a:t>
            </a:fld>
            <a:endParaRPr lang="nl-NL"/>
          </a:p>
        </p:txBody>
      </p:sp>
    </p:spTree>
    <p:extLst>
      <p:ext uri="{BB962C8B-B14F-4D97-AF65-F5344CB8AC3E}">
        <p14:creationId xmlns:p14="http://schemas.microsoft.com/office/powerpoint/2010/main" val="144155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dirty="0"/>
              <a:t>Summary</a:t>
            </a:r>
            <a:endParaRPr lang="en-US" dirty="0"/>
          </a:p>
        </p:txBody>
      </p:sp>
      <p:sp>
        <p:nvSpPr>
          <p:cNvPr id="11" name="Text Placeholder 10"/>
          <p:cNvSpPr>
            <a:spLocks noGrp="1"/>
          </p:cNvSpPr>
          <p:nvPr>
            <p:ph idx="1"/>
          </p:nvPr>
        </p:nvSpPr>
        <p:spPr/>
        <p:txBody>
          <a:bodyPr>
            <a:noAutofit/>
          </a:bodyPr>
          <a:lstStyle/>
          <a:p>
            <a:r>
              <a:rPr lang="en-US" sz="1800" dirty="0" err="1"/>
              <a:t>IoT</a:t>
            </a:r>
            <a:r>
              <a:rPr lang="en-US" sz="1800" dirty="0"/>
              <a:t>, Big Data, Machine Learning =&gt; AI</a:t>
            </a:r>
          </a:p>
          <a:p>
            <a:r>
              <a:rPr lang="en-US" sz="1800" dirty="0"/>
              <a:t>Recent and Rapid Democratization of Machine Learning</a:t>
            </a:r>
          </a:p>
          <a:p>
            <a:pPr lvl="1"/>
            <a:r>
              <a:rPr lang="en-US" sz="1400" dirty="0"/>
              <a:t>Algorithms, Storage and Compute Resources, High Level Machine Learning Frameworks, Education resources , Open Data, Trained ML Models, Out of the Box SaaS capabilities – powered by ML</a:t>
            </a:r>
          </a:p>
          <a:p>
            <a:r>
              <a:rPr lang="en-US" sz="1800" dirty="0"/>
              <a:t>Produce business value </a:t>
            </a:r>
            <a:r>
              <a:rPr lang="en-US" sz="1800" b="1" i="1" dirty="0"/>
              <a:t>today</a:t>
            </a:r>
            <a:endParaRPr lang="nl-NL" sz="1800" b="1" i="1" dirty="0"/>
          </a:p>
          <a:p>
            <a:r>
              <a:rPr lang="nl-NL" sz="1800" dirty="0"/>
              <a:t>Machine Learning </a:t>
            </a:r>
            <a:r>
              <a:rPr lang="nl-NL" sz="1800" dirty="0" err="1"/>
              <a:t>by</a:t>
            </a:r>
            <a:r>
              <a:rPr lang="nl-NL" sz="1800" dirty="0"/>
              <a:t> computers </a:t>
            </a:r>
            <a:r>
              <a:rPr lang="nl-NL" sz="1800" dirty="0" err="1"/>
              <a:t>helps</a:t>
            </a:r>
            <a:r>
              <a:rPr lang="nl-NL" sz="1800" dirty="0"/>
              <a:t> </a:t>
            </a:r>
            <a:r>
              <a:rPr lang="nl-NL" sz="1800" dirty="0" err="1"/>
              <a:t>us</a:t>
            </a:r>
            <a:r>
              <a:rPr lang="nl-NL" sz="1800" dirty="0"/>
              <a:t>(</a:t>
            </a:r>
            <a:r>
              <a:rPr lang="nl-NL" sz="1800" dirty="0" err="1"/>
              <a:t>ers</a:t>
            </a:r>
            <a:r>
              <a:rPr lang="nl-NL" sz="1800" dirty="0"/>
              <a:t>) </a:t>
            </a:r>
            <a:r>
              <a:rPr lang="nl-NL" sz="1800" dirty="0" err="1"/>
              <a:t>understand</a:t>
            </a:r>
            <a:r>
              <a:rPr lang="nl-NL" sz="1800" dirty="0"/>
              <a:t> </a:t>
            </a:r>
            <a:r>
              <a:rPr lang="nl-NL" sz="1800" dirty="0" err="1"/>
              <a:t>historic</a:t>
            </a:r>
            <a:r>
              <a:rPr lang="nl-NL" sz="1800" dirty="0"/>
              <a:t> data </a:t>
            </a:r>
            <a:r>
              <a:rPr lang="nl-NL" sz="1800" dirty="0" err="1"/>
              <a:t>and</a:t>
            </a:r>
            <a:r>
              <a:rPr lang="nl-NL" sz="1800" dirty="0"/>
              <a:t> </a:t>
            </a:r>
            <a:r>
              <a:rPr lang="nl-NL" sz="1800" dirty="0" err="1"/>
              <a:t>apply</a:t>
            </a:r>
            <a:r>
              <a:rPr lang="nl-NL" sz="1800" dirty="0"/>
              <a:t> </a:t>
            </a:r>
            <a:r>
              <a:rPr lang="nl-NL" sz="1800" dirty="0" err="1"/>
              <a:t>that</a:t>
            </a:r>
            <a:r>
              <a:rPr lang="nl-NL" sz="1800" dirty="0"/>
              <a:t> </a:t>
            </a:r>
            <a:r>
              <a:rPr lang="nl-NL" sz="1800" dirty="0" err="1"/>
              <a:t>insight</a:t>
            </a:r>
            <a:r>
              <a:rPr lang="nl-NL" sz="1800" dirty="0"/>
              <a:t> </a:t>
            </a:r>
            <a:r>
              <a:rPr lang="nl-NL" sz="1800" dirty="0" err="1"/>
              <a:t>to</a:t>
            </a:r>
            <a:r>
              <a:rPr lang="nl-NL" sz="1800" dirty="0"/>
              <a:t> new data</a:t>
            </a:r>
          </a:p>
          <a:p>
            <a:r>
              <a:rPr lang="en-US" sz="1800" dirty="0"/>
              <a:t>Developers have to learn how to incorporate Machine Learning into their applications – for smarter UIs, more automation, faster (p)reactions</a:t>
            </a:r>
            <a:endParaRPr lang="nl-NL" sz="1800" dirty="0"/>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7259" y="168426"/>
            <a:ext cx="2074917" cy="13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Footer Placeholder 1">
            <a:extLst>
              <a:ext uri="{FF2B5EF4-FFF2-40B4-BE49-F238E27FC236}">
                <a16:creationId xmlns:a16="http://schemas.microsoft.com/office/drawing/2014/main" id="{64216240-360B-4174-A99E-57D3378716EB}"/>
              </a:ext>
            </a:extLst>
          </p:cNvPr>
          <p:cNvSpPr>
            <a:spLocks noGrp="1"/>
          </p:cNvSpPr>
          <p:nvPr>
            <p:ph type="ftr" sz="quarter" idx="11"/>
          </p:nvPr>
        </p:nvSpPr>
        <p:spPr/>
        <p:txBody>
          <a:bodyPr/>
          <a:lstStyle/>
          <a:p>
            <a:r>
              <a:rPr lang="en-US"/>
              <a:t>The Art of Intelligence</a:t>
            </a:r>
            <a:endParaRPr lang="nl-NL" dirty="0"/>
          </a:p>
        </p:txBody>
      </p:sp>
      <p:sp>
        <p:nvSpPr>
          <p:cNvPr id="3" name="Slide Number Placeholder 2">
            <a:extLst>
              <a:ext uri="{FF2B5EF4-FFF2-40B4-BE49-F238E27FC236}">
                <a16:creationId xmlns:a16="http://schemas.microsoft.com/office/drawing/2014/main" id="{09EAE439-4E51-4974-B60D-10343DE1197F}"/>
              </a:ext>
            </a:extLst>
          </p:cNvPr>
          <p:cNvSpPr>
            <a:spLocks noGrp="1"/>
          </p:cNvSpPr>
          <p:nvPr>
            <p:ph type="sldNum" sz="quarter" idx="12"/>
          </p:nvPr>
        </p:nvSpPr>
        <p:spPr/>
        <p:txBody>
          <a:bodyPr/>
          <a:lstStyle/>
          <a:p>
            <a:fld id="{14F1411D-0280-154F-AEAC-4C20B7AA46B2}" type="slidenum">
              <a:rPr lang="nl-NL" smtClean="0"/>
              <a:t>82</a:t>
            </a:fld>
            <a:endParaRPr lang="nl-NL"/>
          </a:p>
        </p:txBody>
      </p:sp>
    </p:spTree>
    <p:extLst>
      <p:ext uri="{BB962C8B-B14F-4D97-AF65-F5344CB8AC3E}">
        <p14:creationId xmlns:p14="http://schemas.microsoft.com/office/powerpoint/2010/main" val="71748952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nl-NL" dirty="0"/>
              <a:t>Summary</a:t>
            </a:r>
            <a:endParaRPr lang="en-US" dirty="0"/>
          </a:p>
        </p:txBody>
      </p:sp>
      <p:sp>
        <p:nvSpPr>
          <p:cNvPr id="11" name="Text Placeholder 10"/>
          <p:cNvSpPr>
            <a:spLocks noGrp="1"/>
          </p:cNvSpPr>
          <p:nvPr>
            <p:ph idx="1"/>
          </p:nvPr>
        </p:nvSpPr>
        <p:spPr/>
        <p:txBody>
          <a:bodyPr>
            <a:normAutofit fontScale="85000" lnSpcReduction="10000"/>
          </a:bodyPr>
          <a:lstStyle/>
          <a:p>
            <a:r>
              <a:rPr lang="nl-NL" sz="2109" dirty="0"/>
              <a:t>R </a:t>
            </a:r>
            <a:r>
              <a:rPr lang="nl-NL" sz="2109" dirty="0" err="1"/>
              <a:t>and</a:t>
            </a:r>
            <a:r>
              <a:rPr lang="nl-NL" sz="2109" dirty="0"/>
              <a:t> Python are most </a:t>
            </a:r>
            <a:r>
              <a:rPr lang="nl-NL" sz="2109" dirty="0" err="1"/>
              <a:t>popular</a:t>
            </a:r>
            <a:r>
              <a:rPr lang="nl-NL" sz="2109" dirty="0"/>
              <a:t> </a:t>
            </a:r>
            <a:r>
              <a:rPr lang="nl-NL" sz="2109" dirty="0" err="1"/>
              <a:t>technologies</a:t>
            </a:r>
            <a:r>
              <a:rPr lang="nl-NL" sz="2109" dirty="0"/>
              <a:t> </a:t>
            </a:r>
            <a:r>
              <a:rPr lang="nl-NL" sz="2109" dirty="0" err="1"/>
              <a:t>for</a:t>
            </a:r>
            <a:r>
              <a:rPr lang="nl-NL" sz="2109" dirty="0"/>
              <a:t> data </a:t>
            </a:r>
            <a:r>
              <a:rPr lang="nl-NL" sz="2109" dirty="0" err="1"/>
              <a:t>exploration</a:t>
            </a:r>
            <a:r>
              <a:rPr lang="nl-NL" sz="2109" dirty="0"/>
              <a:t> </a:t>
            </a:r>
            <a:br>
              <a:rPr lang="nl-NL" sz="2109" dirty="0"/>
            </a:br>
            <a:r>
              <a:rPr lang="nl-NL" sz="2109" dirty="0" err="1"/>
              <a:t>and</a:t>
            </a:r>
            <a:r>
              <a:rPr lang="nl-NL" sz="2109" dirty="0"/>
              <a:t> ML model </a:t>
            </a:r>
            <a:r>
              <a:rPr lang="nl-NL" sz="2109" dirty="0" err="1"/>
              <a:t>discovery</a:t>
            </a:r>
            <a:r>
              <a:rPr lang="nl-NL" sz="2109" dirty="0"/>
              <a:t> [on small subsets of Big Data]</a:t>
            </a:r>
          </a:p>
          <a:p>
            <a:r>
              <a:rPr lang="nl-NL" sz="2109" dirty="0"/>
              <a:t>Apache </a:t>
            </a:r>
            <a:r>
              <a:rPr lang="nl-NL" sz="2109" dirty="0" err="1"/>
              <a:t>Spark</a:t>
            </a:r>
            <a:r>
              <a:rPr lang="nl-NL" sz="2109" dirty="0"/>
              <a:t> (on </a:t>
            </a:r>
            <a:r>
              <a:rPr lang="nl-NL" sz="2109" dirty="0" err="1"/>
              <a:t>Hadoop</a:t>
            </a:r>
            <a:r>
              <a:rPr lang="nl-NL" sz="2109" dirty="0"/>
              <a:t>) is </a:t>
            </a:r>
            <a:r>
              <a:rPr lang="nl-NL" sz="2109" dirty="0" err="1"/>
              <a:t>frequently</a:t>
            </a:r>
            <a:r>
              <a:rPr lang="nl-NL" sz="2109" dirty="0"/>
              <a:t> </a:t>
            </a:r>
            <a:r>
              <a:rPr lang="nl-NL" sz="2109" dirty="0" err="1"/>
              <a:t>used</a:t>
            </a:r>
            <a:r>
              <a:rPr lang="nl-NL" sz="2109" dirty="0"/>
              <a:t> </a:t>
            </a:r>
            <a:r>
              <a:rPr lang="nl-NL" sz="2109" dirty="0" err="1"/>
              <a:t>to</a:t>
            </a:r>
            <a:r>
              <a:rPr lang="nl-NL" sz="2109" dirty="0"/>
              <a:t> </a:t>
            </a:r>
            <a:r>
              <a:rPr lang="nl-NL" sz="2109" dirty="0" err="1"/>
              <a:t>powercrunch</a:t>
            </a:r>
            <a:r>
              <a:rPr lang="nl-NL" sz="2109" dirty="0"/>
              <a:t> data (</a:t>
            </a:r>
            <a:r>
              <a:rPr lang="nl-NL" sz="2109" dirty="0" err="1"/>
              <a:t>wrangling</a:t>
            </a:r>
            <a:r>
              <a:rPr lang="nl-NL" sz="2109" dirty="0"/>
              <a:t>) </a:t>
            </a:r>
            <a:r>
              <a:rPr lang="nl-NL" sz="2109" dirty="0" err="1"/>
              <a:t>and</a:t>
            </a:r>
            <a:r>
              <a:rPr lang="nl-NL" sz="2109" dirty="0"/>
              <a:t> run SQL </a:t>
            </a:r>
            <a:r>
              <a:rPr lang="nl-NL" sz="2109" dirty="0" err="1"/>
              <a:t>and</a:t>
            </a:r>
            <a:r>
              <a:rPr lang="nl-NL" sz="2109" dirty="0"/>
              <a:t> ML </a:t>
            </a:r>
            <a:r>
              <a:rPr lang="nl-NL" sz="2109" dirty="0" err="1"/>
              <a:t>models</a:t>
            </a:r>
            <a:r>
              <a:rPr lang="nl-NL" sz="2109" dirty="0"/>
              <a:t> on Big Data sets</a:t>
            </a:r>
          </a:p>
          <a:p>
            <a:r>
              <a:rPr lang="nl-NL" sz="2109" dirty="0"/>
              <a:t>Notebooks are a </a:t>
            </a:r>
            <a:r>
              <a:rPr lang="nl-NL" sz="2109" dirty="0" err="1"/>
              <a:t>popular</a:t>
            </a:r>
            <a:r>
              <a:rPr lang="nl-NL" sz="2109" dirty="0"/>
              <a:t> vehicle in </a:t>
            </a:r>
            <a:r>
              <a:rPr lang="nl-NL" sz="2109" dirty="0" err="1"/>
              <a:t>the</a:t>
            </a:r>
            <a:r>
              <a:rPr lang="nl-NL" sz="2109" dirty="0"/>
              <a:t> Data </a:t>
            </a:r>
            <a:r>
              <a:rPr lang="nl-NL" sz="2109" dirty="0" err="1"/>
              <a:t>Science</a:t>
            </a:r>
            <a:r>
              <a:rPr lang="nl-NL" sz="2109" dirty="0"/>
              <a:t> lab</a:t>
            </a:r>
          </a:p>
          <a:p>
            <a:pPr lvl="1"/>
            <a:r>
              <a:rPr lang="nl-NL" sz="1687" dirty="0" err="1"/>
              <a:t>To</a:t>
            </a:r>
            <a:r>
              <a:rPr lang="nl-NL" sz="1687" dirty="0"/>
              <a:t> </a:t>
            </a:r>
            <a:r>
              <a:rPr lang="nl-NL" sz="1687" dirty="0" err="1"/>
              <a:t>explore</a:t>
            </a:r>
            <a:r>
              <a:rPr lang="nl-NL" sz="1687" dirty="0"/>
              <a:t> </a:t>
            </a:r>
            <a:r>
              <a:rPr lang="nl-NL" sz="1687" dirty="0" err="1"/>
              <a:t>and</a:t>
            </a:r>
            <a:r>
              <a:rPr lang="nl-NL" sz="1687" dirty="0"/>
              <a:t> report</a:t>
            </a:r>
          </a:p>
          <a:p>
            <a:r>
              <a:rPr lang="en-US" sz="2109" dirty="0"/>
              <a:t>Oracle is quite active on Machine Learning</a:t>
            </a:r>
          </a:p>
          <a:p>
            <a:pPr lvl="1"/>
            <a:r>
              <a:rPr lang="en-US" sz="1846" dirty="0"/>
              <a:t>Power PaaS and SaaS with ML</a:t>
            </a:r>
          </a:p>
          <a:p>
            <a:pPr lvl="1"/>
            <a:r>
              <a:rPr lang="en-US" sz="1846" dirty="0"/>
              <a:t>Provide us with the Machine Learning Data Lab </a:t>
            </a:r>
            <a:br>
              <a:rPr lang="en-US" sz="1846" dirty="0"/>
            </a:br>
            <a:r>
              <a:rPr lang="en-US" sz="1846" dirty="0"/>
              <a:t>&amp; Run Time (on the cloud)</a:t>
            </a:r>
            <a:endParaRPr lang="nl-NL" sz="1846" dirty="0"/>
          </a:p>
          <a:p>
            <a:r>
              <a:rPr lang="nl-NL" sz="2109" b="1" dirty="0" err="1"/>
              <a:t>Getting</a:t>
            </a:r>
            <a:r>
              <a:rPr lang="nl-NL" sz="2109" b="1" dirty="0"/>
              <a:t> </a:t>
            </a:r>
            <a:r>
              <a:rPr lang="nl-NL" sz="2109" b="1" dirty="0" err="1"/>
              <a:t>started</a:t>
            </a:r>
            <a:r>
              <a:rPr lang="nl-NL" sz="2109" b="1" dirty="0"/>
              <a:t> on Machine Learning is </a:t>
            </a:r>
            <a:r>
              <a:rPr lang="nl-NL" sz="2109" b="1" dirty="0" err="1"/>
              <a:t>fun</a:t>
            </a:r>
            <a:r>
              <a:rPr lang="nl-NL" sz="2109" b="1" dirty="0"/>
              <a:t>, smart &amp; well </a:t>
            </a:r>
            <a:r>
              <a:rPr lang="nl-NL" sz="2109" b="1" dirty="0" err="1"/>
              <a:t>supported</a:t>
            </a:r>
            <a:endParaRPr lang="nl-NL" sz="2109" b="1" dirty="0"/>
          </a:p>
        </p:txBody>
      </p:sp>
      <p:pic>
        <p:nvPicPr>
          <p:cNvPr id="4" name="Picture 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87259" y="168426"/>
            <a:ext cx="2074917" cy="13844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4"/>
          <p:cNvPicPr>
            <a:picLocks noChangeAspect="1"/>
          </p:cNvPicPr>
          <p:nvPr/>
        </p:nvPicPr>
        <p:blipFill>
          <a:blip r:embed="rId3"/>
          <a:stretch>
            <a:fillRect/>
          </a:stretch>
        </p:blipFill>
        <p:spPr>
          <a:xfrm>
            <a:off x="5652337" y="3375397"/>
            <a:ext cx="1234921" cy="623040"/>
          </a:xfrm>
          <a:prstGeom prst="rect">
            <a:avLst/>
          </a:prstGeom>
        </p:spPr>
      </p:pic>
      <p:pic>
        <p:nvPicPr>
          <p:cNvPr id="6" name="Picture 2" descr="Image result for first steps"/>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24717" y="3776985"/>
            <a:ext cx="1172466" cy="58518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www.capgemini.com/wp-content/uploads/2018/05/oracle_ai_platform_service.jpg">
            <a:extLst>
              <a:ext uri="{FF2B5EF4-FFF2-40B4-BE49-F238E27FC236}">
                <a16:creationId xmlns:a16="http://schemas.microsoft.com/office/drawing/2014/main" id="{376FEC7B-6F00-4B56-A3AD-C3C4207C3F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72478" y="3074903"/>
            <a:ext cx="1124914" cy="692394"/>
          </a:xfrm>
          <a:prstGeom prst="rect">
            <a:avLst/>
          </a:prstGeom>
          <a:noFill/>
          <a:extLst>
            <a:ext uri="{909E8E84-426E-40DD-AFC4-6F175D3DCCD1}">
              <a14:hiddenFill xmlns:a14="http://schemas.microsoft.com/office/drawing/2010/main">
                <a:solidFill>
                  <a:srgbClr val="FFFFFF"/>
                </a:solidFill>
              </a14:hiddenFill>
            </a:ext>
          </a:extLst>
        </p:spPr>
      </p:pic>
      <p:sp>
        <p:nvSpPr>
          <p:cNvPr id="2" name="Footer Placeholder 1">
            <a:extLst>
              <a:ext uri="{FF2B5EF4-FFF2-40B4-BE49-F238E27FC236}">
                <a16:creationId xmlns:a16="http://schemas.microsoft.com/office/drawing/2014/main" id="{7CA94AC3-C99E-4C4F-AD05-2260091388C8}"/>
              </a:ext>
            </a:extLst>
          </p:cNvPr>
          <p:cNvSpPr>
            <a:spLocks noGrp="1"/>
          </p:cNvSpPr>
          <p:nvPr>
            <p:ph type="ftr" sz="quarter" idx="11"/>
          </p:nvPr>
        </p:nvSpPr>
        <p:spPr/>
        <p:txBody>
          <a:bodyPr/>
          <a:lstStyle/>
          <a:p>
            <a:r>
              <a:rPr lang="en-US"/>
              <a:t>The Art of Intelligence</a:t>
            </a:r>
            <a:endParaRPr lang="nl-NL" dirty="0"/>
          </a:p>
        </p:txBody>
      </p:sp>
      <p:sp>
        <p:nvSpPr>
          <p:cNvPr id="3" name="Slide Number Placeholder 2">
            <a:extLst>
              <a:ext uri="{FF2B5EF4-FFF2-40B4-BE49-F238E27FC236}">
                <a16:creationId xmlns:a16="http://schemas.microsoft.com/office/drawing/2014/main" id="{90A21B84-E1AA-4496-AA9F-DED29D1794DB}"/>
              </a:ext>
            </a:extLst>
          </p:cNvPr>
          <p:cNvSpPr>
            <a:spLocks noGrp="1"/>
          </p:cNvSpPr>
          <p:nvPr>
            <p:ph type="sldNum" sz="quarter" idx="12"/>
          </p:nvPr>
        </p:nvSpPr>
        <p:spPr/>
        <p:txBody>
          <a:bodyPr/>
          <a:lstStyle/>
          <a:p>
            <a:fld id="{14F1411D-0280-154F-AEAC-4C20B7AA46B2}" type="slidenum">
              <a:rPr lang="nl-NL" smtClean="0"/>
              <a:t>83</a:t>
            </a:fld>
            <a:endParaRPr lang="nl-NL"/>
          </a:p>
        </p:txBody>
      </p:sp>
    </p:spTree>
    <p:extLst>
      <p:ext uri="{BB962C8B-B14F-4D97-AF65-F5344CB8AC3E}">
        <p14:creationId xmlns:p14="http://schemas.microsoft.com/office/powerpoint/2010/main" val="4254708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1">
                                            <p:txEl>
                                              <p:pRg st="7" end="7"/>
                                            </p:txEl>
                                          </p:spTgt>
                                        </p:tgtEl>
                                        <p:attrNameLst>
                                          <p:attrName>style.visibility</p:attrName>
                                        </p:attrNameLst>
                                      </p:cBhvr>
                                      <p:to>
                                        <p:strVal val="visible"/>
                                      </p:to>
                                    </p:set>
                                  </p:childTnLst>
                                </p:cTn>
                              </p:par>
                            </p:childTnLst>
                          </p:cTn>
                        </p:par>
                        <p:par>
                          <p:cTn id="25" fill="hold">
                            <p:stCondLst>
                              <p:cond delay="0"/>
                            </p:stCondLst>
                            <p:childTnLst>
                              <p:par>
                                <p:cTn id="26" presetID="10" presetClass="entr" presetSubtype="0" fill="hold" nodeType="afterEffect">
                                  <p:stCondLst>
                                    <p:cond delay="250"/>
                                  </p:stCondLst>
                                  <p:childTnLst>
                                    <p:set>
                                      <p:cBhvr>
                                        <p:cTn id="27" dur="1" fill="hold">
                                          <p:stCondLst>
                                            <p:cond delay="0"/>
                                          </p:stCondLst>
                                        </p:cTn>
                                        <p:tgtEl>
                                          <p:spTgt spid="6"/>
                                        </p:tgtEl>
                                        <p:attrNameLst>
                                          <p:attrName>style.visibility</p:attrName>
                                        </p:attrNameLst>
                                      </p:cBhvr>
                                      <p:to>
                                        <p:strVal val="visible"/>
                                      </p:to>
                                    </p:set>
                                    <p:animEffect transition="in" filter="fade">
                                      <p:cBhvr>
                                        <p:cTn id="28"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uiExpand="1" build="p"/>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p:cNvPicPr>
            <a:picLocks noChangeAspect="1"/>
          </p:cNvPicPr>
          <p:nvPr/>
        </p:nvPicPr>
        <p:blipFill rotWithShape="1">
          <a:blip r:embed="rId2"/>
          <a:srcRect b="13518"/>
          <a:stretch/>
        </p:blipFill>
        <p:spPr>
          <a:xfrm>
            <a:off x="-356806" y="936150"/>
            <a:ext cx="5756780" cy="3899941"/>
          </a:xfrm>
          <a:prstGeom prst="rect">
            <a:avLst/>
          </a:prstGeom>
          <a:ln>
            <a:noFill/>
          </a:ln>
          <a:effectLst>
            <a:softEdge rad="112500"/>
          </a:effectLst>
        </p:spPr>
      </p:pic>
      <p:sp>
        <p:nvSpPr>
          <p:cNvPr id="10" name="Picture Placeholder 9"/>
          <p:cNvSpPr>
            <a:spLocks noGrp="1"/>
          </p:cNvSpPr>
          <p:nvPr>
            <p:ph type="pic" idx="13"/>
          </p:nvPr>
        </p:nvSpPr>
        <p:spPr>
          <a:solidFill>
            <a:schemeClr val="bg1">
              <a:lumMod val="85000"/>
              <a:alpha val="27000"/>
            </a:schemeClr>
          </a:solidFill>
        </p:spPr>
      </p:sp>
      <p:sp>
        <p:nvSpPr>
          <p:cNvPr id="9" name="Title 8"/>
          <p:cNvSpPr>
            <a:spLocks noGrp="1"/>
          </p:cNvSpPr>
          <p:nvPr>
            <p:ph type="ctrTitle"/>
          </p:nvPr>
        </p:nvSpPr>
        <p:spPr/>
        <p:txBody>
          <a:bodyPr/>
          <a:lstStyle/>
          <a:p>
            <a:r>
              <a:rPr lang="en-US" dirty="0"/>
              <a:t>Thank you</a:t>
            </a:r>
            <a:br>
              <a:rPr lang="en-US" dirty="0"/>
            </a:br>
            <a:br>
              <a:rPr lang="en-US" dirty="0"/>
            </a:br>
            <a:r>
              <a:rPr lang="en-US" dirty="0"/>
              <a:t>No Worries</a:t>
            </a:r>
            <a:br>
              <a:rPr lang="en-US" dirty="0"/>
            </a:br>
            <a:br>
              <a:rPr lang="en-US" dirty="0"/>
            </a:br>
            <a:r>
              <a:rPr lang="nl-NL" altLang="ja-JP" dirty="0"/>
              <a:t>Dank je wel</a:t>
            </a:r>
            <a:endParaRPr lang="nl-NL" dirty="0"/>
          </a:p>
        </p:txBody>
      </p:sp>
      <p:sp>
        <p:nvSpPr>
          <p:cNvPr id="15" name="Content Placeholder 5"/>
          <p:cNvSpPr txBox="1">
            <a:spLocks/>
          </p:cNvSpPr>
          <p:nvPr/>
        </p:nvSpPr>
        <p:spPr>
          <a:xfrm>
            <a:off x="147092" y="1050596"/>
            <a:ext cx="14718851" cy="4824389"/>
          </a:xfrm>
          <a:prstGeom prst="rect">
            <a:avLst/>
          </a:prstGeom>
        </p:spPr>
        <p:txBody>
          <a:bodyPr/>
          <a:lstStyle>
            <a:lvl1pPr marL="342900" indent="-342900" algn="l" defTabSz="457200" rtl="0" eaLnBrk="1" latinLnBrk="0" hangingPunct="1">
              <a:spcBef>
                <a:spcPct val="20000"/>
              </a:spcBef>
              <a:buSzPct val="115000"/>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342872" indent="-342872" defTabSz="457163"/>
            <a:endParaRPr lang="en-US" sz="1200" b="1" dirty="0">
              <a:solidFill>
                <a:srgbClr val="E73430">
                  <a:lumMod val="50000"/>
                </a:srgbClr>
              </a:solidFill>
              <a:latin typeface="Arial Unicode MS"/>
            </a:endParaRPr>
          </a:p>
          <a:p>
            <a:pPr marL="342872" indent="-342872" defTabSz="457163"/>
            <a:r>
              <a:rPr lang="en-US" sz="1200" b="1" dirty="0">
                <a:solidFill>
                  <a:srgbClr val="E73430">
                    <a:lumMod val="50000"/>
                  </a:srgbClr>
                </a:solidFill>
                <a:latin typeface="Arial Unicode MS"/>
              </a:rPr>
              <a:t>Blog: 	</a:t>
            </a:r>
            <a:r>
              <a:rPr lang="en-US" sz="1200" b="1" dirty="0">
                <a:solidFill>
                  <a:srgbClr val="E73430">
                    <a:lumMod val="50000"/>
                  </a:srgbClr>
                </a:solidFill>
                <a:latin typeface="Arial Unicode MS"/>
                <a:hlinkClick r:id="rId3"/>
              </a:rPr>
              <a:t>technology.amis.nl</a:t>
            </a:r>
            <a:endParaRPr lang="en-US" sz="1200" b="1" dirty="0">
              <a:solidFill>
                <a:srgbClr val="E73430">
                  <a:lumMod val="50000"/>
                </a:srgbClr>
              </a:solidFill>
              <a:latin typeface="Arial Unicode MS"/>
            </a:endParaRPr>
          </a:p>
          <a:p>
            <a:pPr marL="0" indent="0" defTabSz="457163">
              <a:buNone/>
            </a:pPr>
            <a:r>
              <a:rPr lang="en-US" sz="1200" b="1" dirty="0">
                <a:solidFill>
                  <a:srgbClr val="E73430">
                    <a:lumMod val="50000"/>
                  </a:srgbClr>
                </a:solidFill>
                <a:latin typeface="Arial Unicode MS"/>
              </a:rPr>
              <a:t>			</a:t>
            </a:r>
          </a:p>
          <a:p>
            <a:pPr marL="342872" indent="-342872" defTabSz="457163"/>
            <a:r>
              <a:rPr lang="en-US" sz="1200" b="1" dirty="0">
                <a:solidFill>
                  <a:srgbClr val="E73430">
                    <a:lumMod val="50000"/>
                  </a:srgbClr>
                </a:solidFill>
                <a:latin typeface="Arial Unicode MS"/>
              </a:rPr>
              <a:t>Email: 	</a:t>
            </a:r>
            <a:r>
              <a:rPr lang="en-US" sz="1200" b="1" dirty="0">
                <a:solidFill>
                  <a:srgbClr val="E73430">
                    <a:lumMod val="50000"/>
                  </a:srgbClr>
                </a:solidFill>
                <a:latin typeface="Arial Unicode MS"/>
                <a:hlinkClick r:id="rId4"/>
              </a:rPr>
              <a:t>lucas.jellema@amis.nl</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pPr marL="342872" indent="-342872" defTabSz="457163"/>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endParaRPr lang="en-US" sz="1200" b="1" dirty="0">
              <a:solidFill>
                <a:srgbClr val="E73430">
                  <a:lumMod val="50000"/>
                </a:srgbClr>
              </a:solidFill>
              <a:latin typeface="Arial Unicode MS"/>
            </a:endParaRPr>
          </a:p>
          <a:p>
            <a:pPr marL="342872" indent="-342872" defTabSz="457163"/>
            <a:endParaRPr lang="en-US" sz="1200" b="1" dirty="0">
              <a:solidFill>
                <a:srgbClr val="E73430">
                  <a:lumMod val="50000"/>
                </a:srgbClr>
              </a:solidFill>
              <a:latin typeface="Arial Unicode MS"/>
            </a:endParaRPr>
          </a:p>
          <a:p>
            <a:pPr marL="342872" indent="-342872" defTabSz="457163"/>
            <a:r>
              <a:rPr lang="en-US" sz="1200" b="1" dirty="0">
                <a:solidFill>
                  <a:srgbClr val="E73430">
                    <a:lumMod val="50000"/>
                  </a:srgbClr>
                </a:solidFill>
                <a:latin typeface="Arial Unicode MS"/>
              </a:rPr>
              <a:t>         : 	</a:t>
            </a:r>
            <a:r>
              <a:rPr lang="en-US" sz="1200" b="1" dirty="0" err="1">
                <a:solidFill>
                  <a:srgbClr val="E73430">
                    <a:lumMod val="50000"/>
                  </a:srgbClr>
                </a:solidFill>
                <a:latin typeface="Arial Unicode MS"/>
              </a:rPr>
              <a:t>lucas-jellema</a:t>
            </a:r>
            <a:br>
              <a:rPr lang="en-US" sz="1200" b="1" dirty="0">
                <a:solidFill>
                  <a:srgbClr val="E73430">
                    <a:lumMod val="50000"/>
                  </a:srgbClr>
                </a:solidFill>
                <a:latin typeface="Arial Unicode MS"/>
              </a:rPr>
            </a:br>
            <a:endParaRPr lang="en-US" sz="1200" b="1" dirty="0">
              <a:solidFill>
                <a:srgbClr val="E73430">
                  <a:lumMod val="50000"/>
                </a:srgbClr>
              </a:solidFill>
              <a:latin typeface="Arial Unicode MS"/>
            </a:endParaRPr>
          </a:p>
          <a:p>
            <a:pPr marL="342872" indent="-342872" defTabSz="457163"/>
            <a:r>
              <a:rPr lang="en-US" sz="1200" b="1" dirty="0">
                <a:solidFill>
                  <a:srgbClr val="E73430">
                    <a:lumMod val="50000"/>
                  </a:srgbClr>
                </a:solidFill>
                <a:latin typeface="Arial Unicode MS"/>
              </a:rPr>
              <a:t>          : </a:t>
            </a:r>
            <a:r>
              <a:rPr lang="en-US" sz="1200" b="1" dirty="0">
                <a:solidFill>
                  <a:srgbClr val="E73430">
                    <a:lumMod val="50000"/>
                  </a:srgbClr>
                </a:solidFill>
                <a:latin typeface="Arial Unicode MS"/>
                <a:hlinkClick r:id="rId5"/>
              </a:rPr>
              <a:t>www.amis.nl</a:t>
            </a:r>
            <a:r>
              <a:rPr lang="en-US" sz="1200" b="1" dirty="0">
                <a:solidFill>
                  <a:srgbClr val="E73430">
                    <a:lumMod val="50000"/>
                  </a:srgbClr>
                </a:solidFill>
                <a:latin typeface="Arial Unicode MS"/>
              </a:rPr>
              <a:t>, </a:t>
            </a:r>
            <a:r>
              <a:rPr lang="en-US" sz="1200" b="1" dirty="0">
                <a:solidFill>
                  <a:srgbClr val="E73430">
                    <a:lumMod val="50000"/>
                  </a:srgbClr>
                </a:solidFill>
                <a:latin typeface="Arial Unicode MS"/>
                <a:hlinkClick r:id="rId6"/>
              </a:rPr>
              <a:t>info@amis.nl</a:t>
            </a:r>
            <a:br>
              <a:rPr lang="en-US" sz="1200" b="1" dirty="0">
                <a:solidFill>
                  <a:srgbClr val="E73430">
                    <a:lumMod val="50000"/>
                  </a:srgbClr>
                </a:solidFill>
                <a:latin typeface="Arial Unicode MS"/>
              </a:rPr>
            </a:br>
            <a:r>
              <a:rPr lang="en-US" sz="1200" b="1" dirty="0">
                <a:solidFill>
                  <a:srgbClr val="E73430">
                    <a:lumMod val="50000"/>
                  </a:srgbClr>
                </a:solidFill>
                <a:latin typeface="Arial Unicode MS"/>
              </a:rPr>
              <a:t>				</a:t>
            </a:r>
          </a:p>
          <a:p>
            <a:pPr marL="342872" indent="-342872" defTabSz="457163"/>
            <a:endParaRPr lang="en-US" sz="1200" b="1" dirty="0">
              <a:solidFill>
                <a:srgbClr val="E73430">
                  <a:lumMod val="50000"/>
                </a:srgbClr>
              </a:solidFill>
              <a:latin typeface="Arial Unicode MS"/>
            </a:endParaRPr>
          </a:p>
        </p:txBody>
      </p:sp>
      <p:pic>
        <p:nvPicPr>
          <p:cNvPr id="16" name="Picture 2"/>
          <p:cNvPicPr>
            <a:picLocks noChangeAspect="1" noChangeArrowheads="1"/>
          </p:cNvPicPr>
          <p:nvPr/>
        </p:nvPicPr>
        <p:blipFill>
          <a:blip r:embed="rId7" cstate="print"/>
          <a:srcRect/>
          <a:stretch>
            <a:fillRect/>
          </a:stretch>
        </p:blipFill>
        <p:spPr bwMode="auto">
          <a:xfrm>
            <a:off x="555624" y="2126376"/>
            <a:ext cx="294803" cy="294803"/>
          </a:xfrm>
          <a:prstGeom prst="rect">
            <a:avLst/>
          </a:prstGeom>
          <a:noFill/>
          <a:ln w="9525">
            <a:noFill/>
            <a:miter lim="800000"/>
            <a:headEnd/>
            <a:tailEnd/>
          </a:ln>
        </p:spPr>
      </p:pic>
      <p:pic>
        <p:nvPicPr>
          <p:cNvPr id="17" name="Picture 2"/>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0596" y="3031823"/>
            <a:ext cx="621620" cy="21745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 name="Picture 8" descr="Image result for linked in logo"/>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555624" y="2584409"/>
            <a:ext cx="294803" cy="29480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a:extLst>
              <a:ext uri="{FF2B5EF4-FFF2-40B4-BE49-F238E27FC236}">
                <a16:creationId xmlns:a16="http://schemas.microsoft.com/office/drawing/2014/main" id="{B77CE03D-4AC9-4E62-A218-71D891142DC4}"/>
              </a:ext>
            </a:extLst>
          </p:cNvPr>
          <p:cNvPicPr>
            <a:picLocks noChangeAspect="1" noChangeArrowheads="1"/>
          </p:cNvPicPr>
          <p:nvPr/>
        </p:nvPicPr>
        <p:blipFill>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64276" y="3422493"/>
            <a:ext cx="1596670" cy="10653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295757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445" y="188192"/>
            <a:ext cx="7886459" cy="994142"/>
          </a:xfrm>
          <a:noFill/>
          <a:ln>
            <a:noFill/>
          </a:ln>
          <a:effectLst/>
        </p:spPr>
        <p:txBody>
          <a:bodyPr vert="horz" wrap="square" lIns="0" tIns="0" rIns="0" bIns="0" numCol="1" rtlCol="0" anchor="ctr" anchorCtr="0" compatLnSpc="1">
            <a:prstTxWarp prst="textNoShape">
              <a:avLst/>
            </a:prstTxWarp>
            <a:normAutofit/>
          </a:bodyPr>
          <a:lstStyle/>
          <a:p>
            <a:pPr defTabSz="409534" fontAlgn="base" hangingPunct="0">
              <a:spcAft>
                <a:spcPct val="0"/>
              </a:spcAft>
            </a:pPr>
            <a:r>
              <a:rPr lang="fr-FR" sz="5400" dirty="0">
                <a:solidFill>
                  <a:schemeClr val="accent4">
                    <a:lumMod val="75000"/>
                  </a:schemeClr>
                </a:solidFill>
                <a:latin typeface="Trebuchet MS Bold" charset="0"/>
                <a:cs typeface="Trebuchet MS Bold" charset="0"/>
              </a:rPr>
              <a:t> </a:t>
            </a:r>
            <a:r>
              <a:rPr lang="fr-FR" sz="2847" dirty="0" err="1"/>
              <a:t>References</a:t>
            </a:r>
            <a:endParaRPr lang="fr-FR" sz="2847" dirty="0"/>
          </a:p>
        </p:txBody>
      </p:sp>
      <p:sp>
        <p:nvSpPr>
          <p:cNvPr id="3" name="Content Placeholder 2"/>
          <p:cNvSpPr>
            <a:spLocks noGrp="1"/>
          </p:cNvSpPr>
          <p:nvPr>
            <p:ph idx="1"/>
          </p:nvPr>
        </p:nvSpPr>
        <p:spPr>
          <a:xfrm>
            <a:off x="1371698" y="1369255"/>
            <a:ext cx="7143532" cy="3263404"/>
          </a:xfrm>
        </p:spPr>
        <p:txBody>
          <a:bodyPr>
            <a:normAutofit/>
          </a:bodyPr>
          <a:lstStyle/>
          <a:p>
            <a:r>
              <a:rPr lang="nl-NL" dirty="0"/>
              <a:t>AI Adventures (Google) </a:t>
            </a:r>
            <a:r>
              <a:rPr lang="nl-NL" dirty="0">
                <a:hlinkClick r:id="rId2"/>
              </a:rPr>
              <a:t>https://www.youtube.com/watch?v=RJudqel8DVA</a:t>
            </a:r>
            <a:endParaRPr lang="nl-NL" dirty="0"/>
          </a:p>
          <a:p>
            <a:r>
              <a:rPr lang="en-US" dirty="0"/>
              <a:t>Twitch TV</a:t>
            </a:r>
            <a:br>
              <a:rPr lang="en-US" dirty="0"/>
            </a:br>
            <a:r>
              <a:rPr lang="en-US" dirty="0">
                <a:hlinkClick r:id="rId3"/>
              </a:rPr>
              <a:t>https://www.twitch.tv/videos/179940629</a:t>
            </a:r>
            <a:r>
              <a:rPr lang="en-US" dirty="0"/>
              <a:t> </a:t>
            </a:r>
            <a:br>
              <a:rPr lang="en-US" dirty="0"/>
            </a:br>
            <a:r>
              <a:rPr lang="en-US" dirty="0"/>
              <a:t>and sources on GitHub: </a:t>
            </a:r>
            <a:br>
              <a:rPr lang="en-US" dirty="0"/>
            </a:br>
            <a:r>
              <a:rPr lang="en-US" dirty="0">
                <a:hlinkClick r:id="rId4"/>
              </a:rPr>
              <a:t>https://github.com/sunilmallya/dl-twitch-series</a:t>
            </a:r>
            <a:r>
              <a:rPr lang="en-US" dirty="0"/>
              <a:t> </a:t>
            </a:r>
          </a:p>
          <a:p>
            <a:r>
              <a:rPr lang="en-US" dirty="0"/>
              <a:t>Tensor Flow &amp; Deep Learning without a PhD (</a:t>
            </a:r>
            <a:r>
              <a:rPr lang="en-US" dirty="0" err="1"/>
              <a:t>Devoxx</a:t>
            </a:r>
            <a:r>
              <a:rPr lang="en-US" dirty="0"/>
              <a:t>)</a:t>
            </a:r>
            <a:br>
              <a:rPr lang="en-US" dirty="0"/>
            </a:br>
            <a:r>
              <a:rPr lang="en-US" dirty="0">
                <a:hlinkClick r:id="rId5"/>
              </a:rPr>
              <a:t>https://www.youtube.com/watch?v=vq2nnJ4g6N0</a:t>
            </a:r>
            <a:endParaRPr lang="en-US" dirty="0"/>
          </a:p>
          <a:p>
            <a:r>
              <a:rPr lang="en-US" dirty="0" err="1"/>
              <a:t>KataKoda</a:t>
            </a:r>
            <a:r>
              <a:rPr lang="en-US" dirty="0"/>
              <a:t> Browser Based Runtime for </a:t>
            </a:r>
            <a:r>
              <a:rPr lang="en-US" dirty="0" err="1"/>
              <a:t>TensorFlow</a:t>
            </a:r>
            <a:br>
              <a:rPr lang="en-US" dirty="0"/>
            </a:br>
            <a:r>
              <a:rPr lang="en-US" dirty="0">
                <a:hlinkClick r:id="rId6"/>
              </a:rPr>
              <a:t>https://www.katacoda.com/courses/tensorflow</a:t>
            </a:r>
            <a:r>
              <a:rPr lang="en-US" dirty="0"/>
              <a:t>  </a:t>
            </a:r>
          </a:p>
          <a:p>
            <a:r>
              <a:rPr lang="en-US" dirty="0"/>
              <a:t>And many more</a:t>
            </a:r>
            <a:endParaRPr lang="nl-NL" dirty="0"/>
          </a:p>
          <a:p>
            <a:endParaRPr lang="nl-NL" dirty="0"/>
          </a:p>
          <a:p>
            <a:pPr marL="0" indent="0">
              <a:buNone/>
            </a:pPr>
            <a:endParaRPr lang="nl-NL" dirty="0"/>
          </a:p>
          <a:p>
            <a:pPr marL="0" indent="0">
              <a:buNone/>
            </a:pPr>
            <a:endParaRPr lang="en-US" dirty="0"/>
          </a:p>
        </p:txBody>
      </p:sp>
      <p:sp>
        <p:nvSpPr>
          <p:cNvPr id="5" name="TextBox 4"/>
          <p:cNvSpPr txBox="1"/>
          <p:nvPr/>
        </p:nvSpPr>
        <p:spPr>
          <a:xfrm>
            <a:off x="214446" y="4704854"/>
            <a:ext cx="6420249" cy="461665"/>
          </a:xfrm>
          <a:prstGeom prst="rect">
            <a:avLst/>
          </a:prstGeom>
          <a:noFill/>
        </p:spPr>
        <p:txBody>
          <a:bodyPr wrap="square" rtlCol="0">
            <a:spAutoFit/>
          </a:bodyPr>
          <a:lstStyle/>
          <a:p>
            <a:r>
              <a:rPr lang="fr-FR" sz="2400" dirty="0">
                <a:solidFill>
                  <a:schemeClr val="bg1"/>
                </a:solidFill>
                <a:latin typeface="Trebuchet MS Bold" charset="0"/>
                <a:ea typeface="+mj-ea"/>
                <a:cs typeface="Trebuchet MS Bold" charset="0"/>
              </a:rPr>
              <a:t>#</a:t>
            </a:r>
            <a:r>
              <a:rPr lang="fr-FR" sz="2400" dirty="0" err="1">
                <a:solidFill>
                  <a:schemeClr val="bg1"/>
                </a:solidFill>
                <a:latin typeface="Trebuchet MS Bold" charset="0"/>
                <a:ea typeface="+mj-ea"/>
                <a:cs typeface="Trebuchet MS Bold" charset="0"/>
              </a:rPr>
              <a:t>DevoxxMA</a:t>
            </a:r>
            <a:endParaRPr lang="fr-FR" sz="2400" dirty="0">
              <a:solidFill>
                <a:schemeClr val="bg1"/>
              </a:solidFill>
              <a:latin typeface="Trebuchet MS Bold" charset="0"/>
              <a:ea typeface="+mj-ea"/>
              <a:cs typeface="Trebuchet MS Bold" charset="0"/>
            </a:endParaRPr>
          </a:p>
        </p:txBody>
      </p:sp>
      <p:pic>
        <p:nvPicPr>
          <p:cNvPr id="6" name="Picture 2"/>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91358" y="-15139"/>
            <a:ext cx="2074853" cy="138439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Footer Placeholder 3">
            <a:extLst>
              <a:ext uri="{FF2B5EF4-FFF2-40B4-BE49-F238E27FC236}">
                <a16:creationId xmlns:a16="http://schemas.microsoft.com/office/drawing/2014/main" id="{8D27B1DF-194B-41EB-B42E-DC929FE06AD2}"/>
              </a:ext>
            </a:extLst>
          </p:cNvPr>
          <p:cNvSpPr>
            <a:spLocks noGrp="1"/>
          </p:cNvSpPr>
          <p:nvPr>
            <p:ph type="ftr" sz="quarter" idx="11"/>
          </p:nvPr>
        </p:nvSpPr>
        <p:spPr/>
        <p:txBody>
          <a:bodyPr/>
          <a:lstStyle/>
          <a:p>
            <a:r>
              <a:rPr lang="fr-FR"/>
              <a:t>The Art of Intelligence</a:t>
            </a:r>
          </a:p>
        </p:txBody>
      </p:sp>
      <p:sp>
        <p:nvSpPr>
          <p:cNvPr id="7" name="Slide Number Placeholder 6">
            <a:extLst>
              <a:ext uri="{FF2B5EF4-FFF2-40B4-BE49-F238E27FC236}">
                <a16:creationId xmlns:a16="http://schemas.microsoft.com/office/drawing/2014/main" id="{F8F9A0C4-0D4B-4927-8998-327933D2F234}"/>
              </a:ext>
            </a:extLst>
          </p:cNvPr>
          <p:cNvSpPr>
            <a:spLocks noGrp="1"/>
          </p:cNvSpPr>
          <p:nvPr>
            <p:ph type="sldNum" sz="quarter" idx="12"/>
          </p:nvPr>
        </p:nvSpPr>
        <p:spPr/>
        <p:txBody>
          <a:bodyPr/>
          <a:lstStyle/>
          <a:p>
            <a:fld id="{027047B9-4601-4D82-8353-F90F5ACC7EC9}" type="slidenum">
              <a:rPr lang="fr-FR" smtClean="0"/>
              <a:t>85</a:t>
            </a:fld>
            <a:endParaRPr lang="fr-FR"/>
          </a:p>
        </p:txBody>
      </p:sp>
    </p:spTree>
    <p:extLst>
      <p:ext uri="{BB962C8B-B14F-4D97-AF65-F5344CB8AC3E}">
        <p14:creationId xmlns:p14="http://schemas.microsoft.com/office/powerpoint/2010/main" val="22692346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Placeholder 2" descr="A group of people walking along a red building&#10;&#10;Description generated with very high confidence">
            <a:hlinkClick r:id="rId3"/>
            <a:extLst>
              <a:ext uri="{FF2B5EF4-FFF2-40B4-BE49-F238E27FC236}">
                <a16:creationId xmlns:a16="http://schemas.microsoft.com/office/drawing/2014/main" id="{07349D31-7DF9-4ED7-A78D-B4C7CD211C30}"/>
              </a:ext>
            </a:extLst>
          </p:cNvPr>
          <p:cNvPicPr>
            <a:picLocks noGrp="1" noChangeAspect="1"/>
          </p:cNvPicPr>
          <p:nvPr>
            <p:ph type="pic" idx="13"/>
          </p:nvPr>
        </p:nvPicPr>
        <p:blipFill>
          <a:blip r:embed="rId4"/>
          <a:srcRect t="22532" b="22532"/>
          <a:stretch>
            <a:fillRect/>
          </a:stretch>
        </p:blipFill>
        <p:spPr>
          <a:xfrm>
            <a:off x="11252" y="809679"/>
            <a:ext cx="9143721" cy="3347936"/>
          </a:xfrm>
        </p:spPr>
      </p:pic>
      <p:sp>
        <p:nvSpPr>
          <p:cNvPr id="6" name="Title 5"/>
          <p:cNvSpPr>
            <a:spLocks noGrp="1"/>
          </p:cNvSpPr>
          <p:nvPr>
            <p:ph type="ctrTitle"/>
          </p:nvPr>
        </p:nvSpPr>
        <p:spPr>
          <a:xfrm>
            <a:off x="3335018" y="3025126"/>
            <a:ext cx="3023908" cy="1904942"/>
          </a:xfrm>
          <a:solidFill>
            <a:schemeClr val="tx2">
              <a:alpha val="87000"/>
            </a:schemeClr>
          </a:solidFill>
        </p:spPr>
        <p:txBody>
          <a:bodyPr/>
          <a:lstStyle/>
          <a:p>
            <a:r>
              <a:rPr lang="en-US" dirty="0"/>
              <a:t>Oracle OpenWorld 2018</a:t>
            </a:r>
            <a:br>
              <a:rPr lang="en-US" dirty="0"/>
            </a:br>
            <a:r>
              <a:rPr lang="en-US" dirty="0"/>
              <a:t>(Two weeks ago)</a:t>
            </a:r>
            <a:endParaRPr lang="nl-NL" dirty="0"/>
          </a:p>
        </p:txBody>
      </p:sp>
      <p:sp>
        <p:nvSpPr>
          <p:cNvPr id="4" name="Footer Placeholder 3"/>
          <p:cNvSpPr>
            <a:spLocks noGrp="1"/>
          </p:cNvSpPr>
          <p:nvPr>
            <p:ph type="ftr" sz="quarter" idx="4294967295"/>
          </p:nvPr>
        </p:nvSpPr>
        <p:spPr>
          <a:xfrm>
            <a:off x="5761002" y="5003726"/>
            <a:ext cx="3239988" cy="107947"/>
          </a:xfrm>
        </p:spPr>
        <p:txBody>
          <a:bodyPr/>
          <a:lstStyle/>
          <a:p>
            <a:r>
              <a:rPr lang="en-US"/>
              <a:t>The Art of Intelligence</a:t>
            </a:r>
            <a:endParaRPr lang="nl-NL" dirty="0"/>
          </a:p>
        </p:txBody>
      </p:sp>
      <p:sp>
        <p:nvSpPr>
          <p:cNvPr id="5" name="Slide Number Placeholder 4"/>
          <p:cNvSpPr>
            <a:spLocks noGrp="1"/>
          </p:cNvSpPr>
          <p:nvPr>
            <p:ph type="sldNum" sz="quarter" idx="4294967295"/>
          </p:nvPr>
        </p:nvSpPr>
        <p:spPr>
          <a:xfrm>
            <a:off x="9000991" y="5003726"/>
            <a:ext cx="142870" cy="107947"/>
          </a:xfrm>
        </p:spPr>
        <p:txBody>
          <a:bodyPr/>
          <a:lstStyle/>
          <a:p>
            <a:fld id="{14F1411D-0280-154F-AEAC-4C20B7AA46B2}" type="slidenum">
              <a:rPr lang="nl-NL" smtClean="0"/>
              <a:t>9</a:t>
            </a:fld>
            <a:endParaRPr lang="nl-NL"/>
          </a:p>
        </p:txBody>
      </p:sp>
    </p:spTree>
    <p:extLst>
      <p:ext uri="{BB962C8B-B14F-4D97-AF65-F5344CB8AC3E}">
        <p14:creationId xmlns:p14="http://schemas.microsoft.com/office/powerpoint/2010/main" val="2370883966"/>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AF9A2038-56EF-1448-BC8A-E6B1BBA70741}" vid="{7B36D259-0CD2-0844-A47A-FD3E3D794B9B}"/>
    </a:ext>
  </a:extLst>
</a:theme>
</file>

<file path=ppt/theme/theme2.xml><?xml version="1.0" encoding="utf-8"?>
<a:theme xmlns:a="http://schemas.openxmlformats.org/drawingml/2006/main" name="AMIS_WIDESCREEN">
  <a:themeElements>
    <a:clrScheme name="Conclusion 2014 - Colors">
      <a:dk1>
        <a:sysClr val="windowText" lastClr="000000"/>
      </a:dk1>
      <a:lt1>
        <a:sysClr val="window" lastClr="FFFFFF"/>
      </a:lt1>
      <a:dk2>
        <a:srgbClr val="000000"/>
      </a:dk2>
      <a:lt2>
        <a:srgbClr val="FFFFFF"/>
      </a:lt2>
      <a:accent1>
        <a:srgbClr val="008F33"/>
      </a:accent1>
      <a:accent2>
        <a:srgbClr val="DA4290"/>
      </a:accent2>
      <a:accent3>
        <a:srgbClr val="613C91"/>
      </a:accent3>
      <a:accent4>
        <a:srgbClr val="FFCC00"/>
      </a:accent4>
      <a:accent5>
        <a:srgbClr val="0069B4"/>
      </a:accent5>
      <a:accent6>
        <a:srgbClr val="E73430"/>
      </a:accent6>
      <a:hlink>
        <a:srgbClr val="000000"/>
      </a:hlink>
      <a:folHlink>
        <a:srgbClr val="000000"/>
      </a:folHlink>
    </a:clrScheme>
    <a:fontScheme name="Conclusion 2014 - FONTS">
      <a:majorFont>
        <a:latin typeface="Arial Narrow"/>
        <a:ea typeface=""/>
        <a:cs typeface=""/>
      </a:majorFont>
      <a:minorFont>
        <a:latin typeface="Arial Unicode MS"/>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dirty="0" err="1" smtClean="0"/>
        </a:defPPr>
      </a:lstStyle>
    </a:txDef>
  </a:objectDefaults>
  <a:extraClrSchemeLst/>
  <a:extLst>
    <a:ext uri="{05A4C25C-085E-4340-85A3-A5531E510DB2}">
      <thm15:themeFamily xmlns:thm15="http://schemas.microsoft.com/office/thememl/2012/main" name="AMIS_WIDESCREEN" id="{B3E69953-2F37-46EB-A098-E591A47BCAD3}" vid="{18689EA0-6BAF-404F-B4FD-27D36DF7127D}"/>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Amis_presentatie_v1</Template>
  <TotalTime>23001</TotalTime>
  <Words>3938</Words>
  <Application>Microsoft Office PowerPoint</Application>
  <PresentationFormat>On-screen Show (16:9)</PresentationFormat>
  <Paragraphs>832</Paragraphs>
  <Slides>85</Slides>
  <Notes>20</Notes>
  <HiddenSlides>12</HiddenSlides>
  <MMClips>0</MMClips>
  <ScaleCrop>false</ScaleCrop>
  <HeadingPairs>
    <vt:vector size="6" baseType="variant">
      <vt:variant>
        <vt:lpstr>Fonts Used</vt:lpstr>
      </vt:variant>
      <vt:variant>
        <vt:i4>8</vt:i4>
      </vt:variant>
      <vt:variant>
        <vt:lpstr>Theme</vt:lpstr>
      </vt:variant>
      <vt:variant>
        <vt:i4>2</vt:i4>
      </vt:variant>
      <vt:variant>
        <vt:lpstr>Slide Titles</vt:lpstr>
      </vt:variant>
      <vt:variant>
        <vt:i4>85</vt:i4>
      </vt:variant>
    </vt:vector>
  </HeadingPairs>
  <TitlesOfParts>
    <vt:vector size="95" baseType="lpstr">
      <vt:lpstr>ＭＳ Ｐゴシック</vt:lpstr>
      <vt:lpstr>Arial</vt:lpstr>
      <vt:lpstr>Arial Narrow</vt:lpstr>
      <vt:lpstr>Arial Unicode MS</vt:lpstr>
      <vt:lpstr>Calibri</vt:lpstr>
      <vt:lpstr>Courier New</vt:lpstr>
      <vt:lpstr>Trebuchet MS Bold</vt:lpstr>
      <vt:lpstr>Wingdings</vt:lpstr>
      <vt:lpstr>Office-thema</vt:lpstr>
      <vt:lpstr>AMIS_WIDESCREEN</vt:lpstr>
      <vt:lpstr>The Art of Intelligence  A Practical Introduction to  Machine Learning </vt:lpstr>
      <vt:lpstr>Lucas Jellema Architect / Developer  1994 started in IT at Oracle  2002 joined AMIS Currently CTO &amp; Solution Architect </vt:lpstr>
      <vt:lpstr>PowerPoint Presentation</vt:lpstr>
      <vt:lpstr>PowerPoint Presentation</vt:lpstr>
      <vt:lpstr>PowerPoint Presentation</vt:lpstr>
      <vt:lpstr>Y = F(x)</vt:lpstr>
      <vt:lpstr>Y = F(x)</vt:lpstr>
      <vt:lpstr>X = [x1,x2,x3,…,xn]</vt:lpstr>
      <vt:lpstr>Oracle OpenWorld 2018 (Two weeks ago)</vt:lpstr>
      <vt:lpstr>Main innovation themes</vt:lpstr>
      <vt:lpstr>Oracle OpenWorld 2018</vt:lpstr>
      <vt:lpstr>Agenda</vt:lpstr>
      <vt:lpstr>Learning</vt:lpstr>
      <vt:lpstr>Machine Learning</vt:lpstr>
      <vt:lpstr>Why is it relevant (now)?</vt:lpstr>
      <vt:lpstr>Why is it relevant (now)?</vt:lpstr>
      <vt:lpstr> Gartner – Strategic   Technology Trends 2018</vt:lpstr>
      <vt:lpstr>Example use cases</vt:lpstr>
      <vt:lpstr>Ready-to-Run ML apps</vt:lpstr>
      <vt:lpstr> Ready to Run ML apps – SaaS powered by ML</vt:lpstr>
      <vt:lpstr> Ready to Run ML apps – SaaS powered by ML</vt:lpstr>
      <vt:lpstr> Products with ML inside</vt:lpstr>
      <vt:lpstr>PowerPoint Presentation</vt:lpstr>
      <vt:lpstr>The Data Science workflow</vt:lpstr>
      <vt:lpstr>Data Mining</vt:lpstr>
      <vt:lpstr>Data Discovery | exploration</vt:lpstr>
      <vt:lpstr>Scatter Plot Attribute F (Y-axis)vs Attribute A</vt:lpstr>
      <vt:lpstr>Scatter Plot Attribute F (Y-axis)vs Attribute A</vt:lpstr>
      <vt:lpstr>Data Discovery – Attributes identified</vt:lpstr>
      <vt:lpstr>Types of Machine Learning</vt:lpstr>
      <vt:lpstr>Machine Learning Algorithms</vt:lpstr>
      <vt:lpstr>Modeling phase</vt:lpstr>
      <vt:lpstr>Optical Digit recognition == classification</vt:lpstr>
      <vt:lpstr>Classification gone wrong</vt:lpstr>
      <vt:lpstr>Machine learning  operational systems</vt:lpstr>
      <vt:lpstr>Machine learning  operational systems</vt:lpstr>
      <vt:lpstr>Deploy model and expose</vt:lpstr>
      <vt:lpstr>80M Pictures of Road</vt:lpstr>
      <vt:lpstr>Big Data =&gt; Small ML Models</vt:lpstr>
      <vt:lpstr>Deploy model and expose</vt:lpstr>
      <vt:lpstr>Applications leveraging smart APIs  powered by Machine learning</vt:lpstr>
      <vt:lpstr>Model management</vt:lpstr>
      <vt:lpstr>Deployment can also be:  load results from model into production</vt:lpstr>
      <vt:lpstr>What to do it with?</vt:lpstr>
      <vt:lpstr>What to do it with?</vt:lpstr>
      <vt:lpstr>Tools and libraries implementing machine learning algorithms</vt:lpstr>
      <vt:lpstr>And of Course</vt:lpstr>
      <vt:lpstr>How to pick Tools for the job</vt:lpstr>
      <vt:lpstr>Popular technologies</vt:lpstr>
      <vt:lpstr>Popular Tools, frameworks &amp; libraries</vt:lpstr>
      <vt:lpstr>Notebook –  The Lab journal from the Datalab </vt:lpstr>
      <vt:lpstr>Example notebook exploration</vt:lpstr>
      <vt:lpstr>Open Data</vt:lpstr>
      <vt:lpstr>Open Data – some examples </vt:lpstr>
      <vt:lpstr>What is Hadoop? </vt:lpstr>
      <vt:lpstr>What is Spark?</vt:lpstr>
      <vt:lpstr>Apache Spark overview</vt:lpstr>
      <vt:lpstr>Example running Notebook against Apache Spark</vt:lpstr>
      <vt:lpstr>What is Oracle doing around  Machine Learning?</vt:lpstr>
      <vt:lpstr> Demo: Classification </vt:lpstr>
      <vt:lpstr> Demo: Conference Abstract  Classification Challenge </vt:lpstr>
      <vt:lpstr>Demonstration of Oracle Advanced Analytics</vt:lpstr>
      <vt:lpstr>Prepare database (in the cloud)</vt:lpstr>
      <vt:lpstr>Prepare database (in the cloud)</vt:lpstr>
      <vt:lpstr>Completing the database instance</vt:lpstr>
      <vt:lpstr>Once the instance is running...</vt:lpstr>
      <vt:lpstr>Use as any Oracle database instance –  local, on premises, ... – accessible via SQL*Net</vt:lpstr>
      <vt:lpstr>Create table with J1_sessions</vt:lpstr>
      <vt:lpstr>Train model on classifying on track</vt:lpstr>
      <vt:lpstr>Apply model to derive track</vt:lpstr>
      <vt:lpstr>Apply model to categorize codeone 2018 session proposals into tracks</vt:lpstr>
      <vt:lpstr>Automatic Machine Predicted tracks for codeone proposed sessions</vt:lpstr>
      <vt:lpstr>Big Data SQL Oracle Database as single point of entry</vt:lpstr>
      <vt:lpstr>Many cloud services around Big Data &amp; [predictive] Analytics &amp; Machine learning</vt:lpstr>
      <vt:lpstr>Oracle’s Machine Learning     architecture</vt:lpstr>
      <vt:lpstr>What is Oracle doing around  Machine Learning?</vt:lpstr>
      <vt:lpstr>Oracle AI Platform Cloud Service (coming shortly)</vt:lpstr>
      <vt:lpstr>Oracle Data Science Cloud</vt:lpstr>
      <vt:lpstr>Based on:</vt:lpstr>
      <vt:lpstr> Humans learning machine  learning: Your first steps</vt:lpstr>
      <vt:lpstr>Humans learning machine learning: Your first steps</vt:lpstr>
      <vt:lpstr>Summary</vt:lpstr>
      <vt:lpstr>Summary</vt:lpstr>
      <vt:lpstr>Thank you  No Worries  Dank je wel</vt:lpstr>
      <vt:lpstr> References</vt:lpstr>
    </vt:vector>
  </TitlesOfParts>
  <Company>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Art of Machine Learning</dc:title>
  <dc:creator>Lucas Jellema</dc:creator>
  <cp:keywords>oow17 review</cp:keywords>
  <dc:description>Amis - versie 1 - juni 2017
Ontwerp: Humming
Template: Ton Persoon</dc:description>
  <cp:lastModifiedBy>Lucas Jellema</cp:lastModifiedBy>
  <cp:revision>480</cp:revision>
  <dcterms:created xsi:type="dcterms:W3CDTF">2017-09-25T11:59:01Z</dcterms:created>
  <dcterms:modified xsi:type="dcterms:W3CDTF">2018-11-21T04:29:47Z</dcterms:modified>
</cp:coreProperties>
</file>